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77" r:id="rId5"/>
    <p:sldId id="269" r:id="rId6"/>
    <p:sldId id="273" r:id="rId7"/>
    <p:sldId id="272" r:id="rId8"/>
    <p:sldId id="271" r:id="rId9"/>
    <p:sldId id="278" r:id="rId10"/>
    <p:sldId id="259" r:id="rId11"/>
    <p:sldId id="263" r:id="rId12"/>
    <p:sldId id="276" r:id="rId13"/>
    <p:sldId id="264" r:id="rId14"/>
    <p:sldId id="275" r:id="rId15"/>
    <p:sldId id="274" r:id="rId16"/>
    <p:sldId id="261" r:id="rId17"/>
    <p:sldId id="262" r:id="rId18"/>
    <p:sldId id="260" r:id="rId19"/>
    <p:sldId id="279" r:id="rId20"/>
    <p:sldId id="370" r:id="rId21"/>
    <p:sldId id="362" r:id="rId22"/>
    <p:sldId id="371" r:id="rId23"/>
    <p:sldId id="372" r:id="rId24"/>
    <p:sldId id="364" r:id="rId25"/>
    <p:sldId id="365" r:id="rId26"/>
    <p:sldId id="366" r:id="rId27"/>
    <p:sldId id="367" r:id="rId28"/>
    <p:sldId id="368" r:id="rId29"/>
    <p:sldId id="369" r:id="rId30"/>
    <p:sldId id="373" r:id="rId31"/>
    <p:sldId id="374" r:id="rId32"/>
    <p:sldId id="266" r:id="rId33"/>
    <p:sldId id="375" r:id="rId34"/>
    <p:sldId id="376" r:id="rId35"/>
    <p:sldId id="377" r:id="rId36"/>
    <p:sldId id="265" r:id="rId37"/>
    <p:sldId id="378" r:id="rId38"/>
    <p:sldId id="379" r:id="rId39"/>
    <p:sldId id="380" r:id="rId40"/>
    <p:sldId id="381" r:id="rId41"/>
    <p:sldId id="382" r:id="rId42"/>
    <p:sldId id="383" r:id="rId43"/>
    <p:sldId id="384" r:id="rId44"/>
    <p:sldId id="385" r:id="rId45"/>
    <p:sldId id="386" r:id="rId46"/>
    <p:sldId id="363" r:id="rId47"/>
    <p:sldId id="387" r:id="rId48"/>
    <p:sldId id="388" r:id="rId49"/>
    <p:sldId id="389" r:id="rId50"/>
    <p:sldId id="390" r:id="rId51"/>
    <p:sldId id="391" r:id="rId52"/>
    <p:sldId id="361" r:id="rId53"/>
    <p:sldId id="392" r:id="rId54"/>
    <p:sldId id="393" r:id="rId55"/>
    <p:sldId id="394" r:id="rId56"/>
    <p:sldId id="395" r:id="rId57"/>
    <p:sldId id="396" r:id="rId58"/>
    <p:sldId id="397" r:id="rId59"/>
    <p:sldId id="398" r:id="rId60"/>
    <p:sldId id="399" r:id="rId61"/>
    <p:sldId id="400" r:id="rId62"/>
    <p:sldId id="401" r:id="rId63"/>
    <p:sldId id="402" r:id="rId64"/>
    <p:sldId id="403" r:id="rId65"/>
    <p:sldId id="404" r:id="rId66"/>
    <p:sldId id="405" r:id="rId67"/>
    <p:sldId id="406" r:id="rId68"/>
    <p:sldId id="407" r:id="rId69"/>
    <p:sldId id="408" r:id="rId70"/>
    <p:sldId id="409" r:id="rId71"/>
    <p:sldId id="410" r:id="rId72"/>
    <p:sldId id="411" r:id="rId73"/>
    <p:sldId id="412" r:id="rId74"/>
    <p:sldId id="413" r:id="rId75"/>
    <p:sldId id="414" r:id="rId76"/>
    <p:sldId id="467" r:id="rId77"/>
    <p:sldId id="415" r:id="rId78"/>
    <p:sldId id="416" r:id="rId79"/>
    <p:sldId id="417" r:id="rId80"/>
    <p:sldId id="418" r:id="rId81"/>
    <p:sldId id="419" r:id="rId82"/>
    <p:sldId id="420" r:id="rId83"/>
    <p:sldId id="421" r:id="rId84"/>
    <p:sldId id="422" r:id="rId85"/>
    <p:sldId id="423" r:id="rId86"/>
    <p:sldId id="424" r:id="rId87"/>
    <p:sldId id="425" r:id="rId88"/>
    <p:sldId id="426" r:id="rId89"/>
    <p:sldId id="427" r:id="rId90"/>
    <p:sldId id="428" r:id="rId91"/>
    <p:sldId id="429" r:id="rId92"/>
    <p:sldId id="430" r:id="rId93"/>
    <p:sldId id="431" r:id="rId94"/>
    <p:sldId id="432" r:id="rId95"/>
    <p:sldId id="433" r:id="rId96"/>
    <p:sldId id="434" r:id="rId97"/>
    <p:sldId id="435" r:id="rId98"/>
    <p:sldId id="436" r:id="rId99"/>
    <p:sldId id="437" r:id="rId100"/>
    <p:sldId id="438" r:id="rId101"/>
    <p:sldId id="439" r:id="rId102"/>
    <p:sldId id="440" r:id="rId103"/>
    <p:sldId id="441" r:id="rId104"/>
    <p:sldId id="442" r:id="rId105"/>
    <p:sldId id="443" r:id="rId106"/>
    <p:sldId id="444" r:id="rId107"/>
    <p:sldId id="267" r:id="rId108"/>
    <p:sldId id="268" r:id="rId109"/>
    <p:sldId id="445" r:id="rId110"/>
    <p:sldId id="446" r:id="rId111"/>
    <p:sldId id="447" r:id="rId112"/>
    <p:sldId id="448" r:id="rId113"/>
    <p:sldId id="449" r:id="rId114"/>
    <p:sldId id="450" r:id="rId115"/>
    <p:sldId id="451" r:id="rId116"/>
    <p:sldId id="452" r:id="rId117"/>
    <p:sldId id="453" r:id="rId118"/>
    <p:sldId id="454" r:id="rId119"/>
    <p:sldId id="455" r:id="rId120"/>
    <p:sldId id="456" r:id="rId121"/>
    <p:sldId id="457" r:id="rId122"/>
    <p:sldId id="458" r:id="rId123"/>
    <p:sldId id="459" r:id="rId124"/>
    <p:sldId id="460" r:id="rId125"/>
    <p:sldId id="461" r:id="rId126"/>
    <p:sldId id="462" r:id="rId127"/>
    <p:sldId id="463" r:id="rId128"/>
    <p:sldId id="464" r:id="rId129"/>
    <p:sldId id="465" r:id="rId130"/>
    <p:sldId id="466" r:id="rId1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12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81775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53528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76829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14959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4020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7D580A-ECE6-45CE-9537-2BC656DFEAD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3439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7D580A-ECE6-45CE-9537-2BC656DFEAD8}" type="datetimeFigureOut">
              <a:rPr lang="en-US" smtClean="0"/>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55909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7D580A-ECE6-45CE-9537-2BC656DFEAD8}" type="datetimeFigureOut">
              <a:rPr lang="en-US" smtClean="0"/>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11972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D580A-ECE6-45CE-9537-2BC656DFEAD8}" type="datetimeFigureOut">
              <a:rPr lang="en-US" smtClean="0"/>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96526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95131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51346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D580A-ECE6-45CE-9537-2BC656DFEAD8}" type="datetimeFigureOut">
              <a:rPr lang="en-US" smtClean="0"/>
              <a:t>8/19/2024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9AC38-D7AC-44D5-AD12-9215AFE7F7EE}" type="slidenum">
              <a:rPr lang="en-US" smtClean="0"/>
              <a:t>‹#›</a:t>
            </a:fld>
            <a:endParaRPr lang="en-US"/>
          </a:p>
        </p:txBody>
      </p:sp>
    </p:spTree>
    <p:extLst>
      <p:ext uri="{BB962C8B-B14F-4D97-AF65-F5344CB8AC3E}">
        <p14:creationId xmlns:p14="http://schemas.microsoft.com/office/powerpoint/2010/main" val="1394387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hyperlink" Target="https://github.com/lafefspietz/MEMSduino/raw/main/PCB_files/microd-header-adapter-board-rev2.PrjPcb" TargetMode="External"/><Relationship Id="rId5" Type="http://schemas.openxmlformats.org/officeDocument/2006/relationships/hyperlink" Target="https://github.com/lafefspietz/MEMSduino/raw/main/PCB_files/microd-header-adapter-board-rev2.SchDoc" TargetMode="External"/><Relationship Id="rId4" Type="http://schemas.openxmlformats.org/officeDocument/2006/relationships/hyperlink" Target="https://github.com/lafefspietz/MEMSduino/raw/main/PCB_files/microd-header-adapter-board-rev2.PcbDoc"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2.png"/><Relationship Id="rId7" Type="http://schemas.openxmlformats.org/officeDocument/2006/relationships/hyperlink" Target="https://www.mcmaster.com/92700A466/" TargetMode="Externa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www.mcmaster.com/93465A106/" TargetMode="External"/><Relationship Id="rId4" Type="http://schemas.openxmlformats.org/officeDocument/2006/relationships/hyperlink" Target="https://www.mcmaster.com/92700A103/"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hyperlink" Target="https://www.digikey.com/en/products/detail/te-connectivity-passive-product/CPF0201B56K2E1/14007085" TargetMode="External"/><Relationship Id="rId3" Type="http://schemas.openxmlformats.org/officeDocument/2006/relationships/image" Target="../media/image132.png"/><Relationship Id="rId7" Type="http://schemas.openxmlformats.org/officeDocument/2006/relationships/hyperlink" Target="https://www.mouser.com/ProductDetail/Menlo-Micro/MM5130-03NDB-TR?qs=T%252BzbugeAwjibhPiaJVpzHA%3D%3D" TargetMode="External"/><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hyperlink" Target="https://www.amazon.com/Header-Lystaii-Pin-Connector-Electronic/dp/B06ZZN8L9S/" TargetMode="External"/><Relationship Id="rId5" Type="http://schemas.openxmlformats.org/officeDocument/2006/relationships/image" Target="../media/image79.jpg"/><Relationship Id="rId4" Type="http://schemas.openxmlformats.org/officeDocument/2006/relationships/hyperlink" Target="https://www.digikey.com/en/products/detail/rosenberger/19S201-40ML5/7926834" TargetMode="External"/><Relationship Id="rId9" Type="http://schemas.openxmlformats.org/officeDocument/2006/relationships/image" Target="../media/image133.png"/></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15.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2.xml"/><Relationship Id="rId4" Type="http://schemas.openxmlformats.org/officeDocument/2006/relationships/image" Target="../media/image142.jpg"/></Relationships>
</file>

<file path=ppt/slides/_rels/slide11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37.emf"/></Relationships>
</file>

<file path=ppt/slides/_rels/slide1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s://www.digikey.com/en/products/detail/te-connectivity-passive-product/CPF0201B49R9E1/14007284" TargetMode="External"/><Relationship Id="rId3" Type="http://schemas.openxmlformats.org/officeDocument/2006/relationships/image" Target="../media/image149.png"/><Relationship Id="rId7" Type="http://schemas.openxmlformats.org/officeDocument/2006/relationships/image" Target="../media/image150.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hyperlink" Target="https://www.digikey.com/en/products/detail/rosenberger/19S141-40ML5/7926829" TargetMode="Externa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79.jpg"/><Relationship Id="rId9" Type="http://schemas.openxmlformats.org/officeDocument/2006/relationships/hyperlink" Target="https://www.mouser.com/ProductDetail/Amphenol-RF/SMP-FS2A-645?qs=u16ybLDytRZu9pNzWfGeSw%3D%3D"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25.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digikey.com/en/products/detail/rosenberger/19S141-40ML5/7926829"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mouser.com/ProductDetail/Amphenol-RF/SMP-FS2A-645?qs=u16ybLDytRZu9pNzWfGeSw%3D%3D"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www.digikey.com/en/products/detail/te-connectivity-passive-product/CPF0201B49R9E1/14007284"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jp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3.jpg"/></Relationships>
</file>

<file path=ppt/slides/_rels/slide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hyperlink" Target="https://www.amazon.com/ZYAMY-Dupont-Connector-Multicolor-Breadboard/dp/B0B8Z23NWX/" TargetMode="Externa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hyperlink" Target="https://www.amazon.com/DROK-Boost-Converter-Regulator-Length/dp/B09M3LMSS3/" TargetMode="External"/><Relationship Id="rId5" Type="http://schemas.openxmlformats.org/officeDocument/2006/relationships/hyperlink" Target="https://www.amazon.com/Voltage-Converter-Vintage-Indicator-80V-380V/dp/B09D93QNYK" TargetMode="External"/><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hyperlink" Target="https://www.digikey.com/en/products/detail/comus-international/3570-1331-053/7497099" TargetMode="External"/><Relationship Id="rId7" Type="http://schemas.openxmlformats.org/officeDocument/2006/relationships/image" Target="../media/image78.JP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s://www.digikey.com/en/products/detail/assmann-wsw-components/A-DF-25-PP-Z/1241794" TargetMode="External"/><Relationship Id="rId5" Type="http://schemas.openxmlformats.org/officeDocument/2006/relationships/image" Target="../media/image77.png"/><Relationship Id="rId4" Type="http://schemas.openxmlformats.org/officeDocument/2006/relationships/hyperlink" Target="https://www.digikey.com/en/products/detail/yageo/RC1206FR-071ML/728388" TargetMode="External"/><Relationship Id="rId9" Type="http://schemas.openxmlformats.org/officeDocument/2006/relationships/hyperlink" Target="https://www.amazon.com/Header-Lystaii-Pin-Connector-Electronic/dp/B06ZZN8L9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lafefspietz/MEMSduino/raw/main/PCB_files/DB25-relay-HV-control-gerbers.zip" TargetMode="External"/><Relationship Id="rId2" Type="http://schemas.openxmlformats.org/officeDocument/2006/relationships/image" Target="../media/image80.jp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ocoochhardwoods.com/detail/?i=124wo"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digikey.com/en/products/detail/comus-international/3570-1331-053/7497099"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hyperlink" Target="https://github.com/lafefspietz/MEMSduino/raw/main/PCB_files/arduino-to-headers-shield-gerbers.zip"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amazon.com/Header-Lystaii-Pin-Connector-Electronic/dp/B06ZZN8L9S/" TargetMode="External"/><Relationship Id="rId3" Type="http://schemas.openxmlformats.org/officeDocument/2006/relationships/hyperlink" Target="https://www.digikey.com/en/products/detail/rubycon/16PK1000MEFC10X12-5/3563556" TargetMode="External"/><Relationship Id="rId7" Type="http://schemas.openxmlformats.org/officeDocument/2006/relationships/image" Target="../media/image79.jpg"/><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hyperlink" Target="https://www.digikey.com/en/products/detail/stackpole-electronics-inc/RNF14FTD100K/1706591" TargetMode="External"/><Relationship Id="rId4" Type="http://schemas.openxmlformats.org/officeDocument/2006/relationships/hyperlink" Target="https://www.digikey.com/en/products/detail/stackpole-electronics-inc/CF18JT330R/1741683"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mcmaster.com/92421A645/"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ZYAMY-Dupont-Connector-Multicolor-Breadboard/dp/B0789F2Y1T/"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hyperlink" Target="https://github.com/lafefspietz/MEMSduino/raw/main/PCB_files/9button-9neopixel-gerbers.zip"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ouser.com/ProductDetail/Hammond-Manufacturing/1421NP25?qs=yc9RBI4tIALvGirsWAVfbg%3D%3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cryoelec.com/products/cryoswitchsp6t"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hyperlink" Target="https://www.mcmaster.com/98685A540/"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hyperlink" Target="https://www.mcmaster.com/92916A320/" TargetMode="External"/><Relationship Id="rId2" Type="http://schemas.openxmlformats.org/officeDocument/2006/relationships/hyperlink" Target="https://www.mcmaster.com/93465A113/"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ww.digikey.com/en/products/detail/itt-cannon,-llc/M83513%2F25-D01CP/4803943" TargetMode="External"/><Relationship Id="rId1" Type="http://schemas.openxmlformats.org/officeDocument/2006/relationships/slideLayout" Target="../slideLayouts/slideLayout2.xm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79.jpg"/></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lafefspietz/MEMSduino/raw/main/PCB_files/microd-header-adapter-board-rev2-gerbers.zip" TargetMode="External"/><Relationship Id="rId2" Type="http://schemas.openxmlformats.org/officeDocument/2006/relationships/image" Target="../media/image113.jp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0858-EAA1-4303-EEA8-45B11ED213D3}"/>
              </a:ext>
            </a:extLst>
          </p:cNvPr>
          <p:cNvSpPr>
            <a:spLocks noGrp="1"/>
          </p:cNvSpPr>
          <p:nvPr>
            <p:ph type="ctrTitle"/>
          </p:nvPr>
        </p:nvSpPr>
        <p:spPr>
          <a:xfrm>
            <a:off x="1143000" y="727428"/>
            <a:ext cx="6858000" cy="2106706"/>
          </a:xfrm>
        </p:spPr>
        <p:txBody>
          <a:bodyPr/>
          <a:lstStyle/>
          <a:p>
            <a:r>
              <a:rPr lang="en-US" dirty="0"/>
              <a:t>Rack Mount Wood Board</a:t>
            </a:r>
          </a:p>
        </p:txBody>
      </p:sp>
      <p:sp>
        <p:nvSpPr>
          <p:cNvPr id="6" name="Subtitle 2">
            <a:extLst>
              <a:ext uri="{FF2B5EF4-FFF2-40B4-BE49-F238E27FC236}">
                <a16:creationId xmlns:a16="http://schemas.microsoft.com/office/drawing/2014/main" id="{0CEF8CE1-C4CE-A271-BB43-D719ABACE3A8}"/>
              </a:ext>
            </a:extLst>
          </p:cNvPr>
          <p:cNvSpPr>
            <a:spLocks noGrp="1"/>
          </p:cNvSpPr>
          <p:nvPr>
            <p:ph type="subTitle" idx="1"/>
          </p:nvPr>
        </p:nvSpPr>
        <p:spPr>
          <a:xfrm>
            <a:off x="1450168" y="5307693"/>
            <a:ext cx="6051176" cy="1146895"/>
          </a:xfrm>
        </p:spPr>
        <p:txBody>
          <a:bodyPr>
            <a:normAutofit fontScale="92500" lnSpcReduction="2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D7F90BA-14FA-864F-85E9-6F32BA4CE496}"/>
              </a:ext>
            </a:extLst>
          </p:cNvPr>
          <p:cNvSpPr/>
          <p:nvPr/>
        </p:nvSpPr>
        <p:spPr>
          <a:xfrm>
            <a:off x="2813920" y="4162223"/>
            <a:ext cx="3373016" cy="106036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912" dirty="0"/>
              <a:t>MEMSDuino</a:t>
            </a:r>
            <a:endParaRPr lang="en-US" sz="1191" dirty="0"/>
          </a:p>
        </p:txBody>
      </p:sp>
      <p:pic>
        <p:nvPicPr>
          <p:cNvPr id="8" name="Picture 7" descr="Icon&#10;&#10;Description automatically generated">
            <a:extLst>
              <a:ext uri="{FF2B5EF4-FFF2-40B4-BE49-F238E27FC236}">
                <a16:creationId xmlns:a16="http://schemas.microsoft.com/office/drawing/2014/main" id="{4B651C61-2D6B-F5C5-7724-B55E79461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996" y="3095133"/>
            <a:ext cx="819521" cy="86265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F8651F81-43EE-F137-D722-F3F7FDF66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804" y="3389122"/>
            <a:ext cx="912395" cy="239555"/>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05FB1852-EC03-C526-4CCF-F18C62B68E94}"/>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313669" y="2990443"/>
            <a:ext cx="1348458" cy="950555"/>
          </a:xfrm>
          <a:prstGeom prst="rect">
            <a:avLst/>
          </a:prstGeom>
        </p:spPr>
      </p:pic>
    </p:spTree>
    <p:extLst>
      <p:ext uri="{BB962C8B-B14F-4D97-AF65-F5344CB8AC3E}">
        <p14:creationId xmlns:p14="http://schemas.microsoft.com/office/powerpoint/2010/main" val="4191770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Cut board off at 19 inches</a:t>
            </a:r>
          </a:p>
        </p:txBody>
      </p:sp>
      <p:pic>
        <p:nvPicPr>
          <p:cNvPr id="4" name="Picture 3" descr="A picture containing floor, indoor, power saw, stationary&#10;&#10;Description automatically generated">
            <a:extLst>
              <a:ext uri="{FF2B5EF4-FFF2-40B4-BE49-F238E27FC236}">
                <a16:creationId xmlns:a16="http://schemas.microsoft.com/office/drawing/2014/main" id="{6D928877-A310-92A4-A016-533914911C22}"/>
              </a:ext>
            </a:extLst>
          </p:cNvPr>
          <p:cNvPicPr>
            <a:picLocks noChangeAspect="1"/>
          </p:cNvPicPr>
          <p:nvPr/>
        </p:nvPicPr>
        <p:blipFill rotWithShape="1">
          <a:blip r:embed="rId2">
            <a:extLst>
              <a:ext uri="{28A0092B-C50C-407E-A947-70E740481C1C}">
                <a14:useLocalDpi xmlns:a14="http://schemas.microsoft.com/office/drawing/2010/main" val="0"/>
              </a:ext>
            </a:extLst>
          </a:blip>
          <a:srcRect l="10443" r="17315"/>
          <a:stretch/>
        </p:blipFill>
        <p:spPr>
          <a:xfrm>
            <a:off x="6052595" y="2485709"/>
            <a:ext cx="1998834" cy="2656519"/>
          </a:xfrm>
          <a:prstGeom prst="rect">
            <a:avLst/>
          </a:prstGeom>
        </p:spPr>
      </p:pic>
      <p:pic>
        <p:nvPicPr>
          <p:cNvPr id="6" name="Picture 5" descr="A picture containing stationary, floor, stapler, power saw&#10;&#10;Description automatically generated">
            <a:extLst>
              <a:ext uri="{FF2B5EF4-FFF2-40B4-BE49-F238E27FC236}">
                <a16:creationId xmlns:a16="http://schemas.microsoft.com/office/drawing/2014/main" id="{4C2ABCFE-A4D4-DF5A-E201-F1218E2A182D}"/>
              </a:ext>
            </a:extLst>
          </p:cNvPr>
          <p:cNvPicPr>
            <a:picLocks noChangeAspect="1"/>
          </p:cNvPicPr>
          <p:nvPr/>
        </p:nvPicPr>
        <p:blipFill rotWithShape="1">
          <a:blip r:embed="rId3">
            <a:extLst>
              <a:ext uri="{28A0092B-C50C-407E-A947-70E740481C1C}">
                <a14:useLocalDpi xmlns:a14="http://schemas.microsoft.com/office/drawing/2010/main" val="0"/>
              </a:ext>
            </a:extLst>
          </a:blip>
          <a:srcRect l="8055" r="16129"/>
          <a:stretch/>
        </p:blipFill>
        <p:spPr>
          <a:xfrm>
            <a:off x="3788712" y="2516470"/>
            <a:ext cx="2136843" cy="2361604"/>
          </a:xfrm>
          <a:prstGeom prst="rect">
            <a:avLst/>
          </a:prstGeom>
        </p:spPr>
      </p:pic>
      <p:pic>
        <p:nvPicPr>
          <p:cNvPr id="8" name="Picture 7" descr="A picture containing text, wooden, wood&#10;&#10;Description automatically generated">
            <a:extLst>
              <a:ext uri="{FF2B5EF4-FFF2-40B4-BE49-F238E27FC236}">
                <a16:creationId xmlns:a16="http://schemas.microsoft.com/office/drawing/2014/main" id="{A7F4993D-18DA-9C8F-9493-2CBD46345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375" y="2493347"/>
            <a:ext cx="2351820" cy="2430278"/>
          </a:xfrm>
          <a:prstGeom prst="rect">
            <a:avLst/>
          </a:prstGeom>
        </p:spPr>
      </p:pic>
    </p:spTree>
    <p:extLst>
      <p:ext uri="{BB962C8B-B14F-4D97-AF65-F5344CB8AC3E}">
        <p14:creationId xmlns:p14="http://schemas.microsoft.com/office/powerpoint/2010/main" val="295240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A020-48CA-F162-EDFA-B6222569535B}"/>
              </a:ext>
            </a:extLst>
          </p:cNvPr>
          <p:cNvSpPr>
            <a:spLocks noGrp="1"/>
          </p:cNvSpPr>
          <p:nvPr>
            <p:ph type="title"/>
          </p:nvPr>
        </p:nvSpPr>
        <p:spPr>
          <a:xfrm>
            <a:off x="628650" y="0"/>
            <a:ext cx="7886700" cy="1325563"/>
          </a:xfrm>
        </p:spPr>
        <p:txBody>
          <a:bodyPr/>
          <a:lstStyle/>
          <a:p>
            <a:pPr algn="ctr"/>
            <a:r>
              <a:rPr lang="en-US" dirty="0"/>
              <a:t>Altium Designer Files</a:t>
            </a:r>
          </a:p>
        </p:txBody>
      </p:sp>
      <p:pic>
        <p:nvPicPr>
          <p:cNvPr id="5" name="Picture 4">
            <a:extLst>
              <a:ext uri="{FF2B5EF4-FFF2-40B4-BE49-F238E27FC236}">
                <a16:creationId xmlns:a16="http://schemas.microsoft.com/office/drawing/2014/main" id="{85F7195A-5450-0C90-7483-9634E8C209FA}"/>
              </a:ext>
            </a:extLst>
          </p:cNvPr>
          <p:cNvPicPr>
            <a:picLocks noChangeAspect="1"/>
          </p:cNvPicPr>
          <p:nvPr/>
        </p:nvPicPr>
        <p:blipFill>
          <a:blip r:embed="rId2"/>
          <a:stretch>
            <a:fillRect/>
          </a:stretch>
        </p:blipFill>
        <p:spPr>
          <a:xfrm>
            <a:off x="628650" y="893877"/>
            <a:ext cx="4388167" cy="2327733"/>
          </a:xfrm>
          <a:prstGeom prst="rect">
            <a:avLst/>
          </a:prstGeom>
        </p:spPr>
      </p:pic>
      <p:pic>
        <p:nvPicPr>
          <p:cNvPr id="7" name="Picture 6">
            <a:extLst>
              <a:ext uri="{FF2B5EF4-FFF2-40B4-BE49-F238E27FC236}">
                <a16:creationId xmlns:a16="http://schemas.microsoft.com/office/drawing/2014/main" id="{BEB841CB-B3DD-8B8F-9770-C460509CD2F3}"/>
              </a:ext>
            </a:extLst>
          </p:cNvPr>
          <p:cNvPicPr>
            <a:picLocks noChangeAspect="1"/>
          </p:cNvPicPr>
          <p:nvPr/>
        </p:nvPicPr>
        <p:blipFill>
          <a:blip r:embed="rId3"/>
          <a:stretch>
            <a:fillRect/>
          </a:stretch>
        </p:blipFill>
        <p:spPr>
          <a:xfrm>
            <a:off x="5636590" y="957540"/>
            <a:ext cx="3139765" cy="4528140"/>
          </a:xfrm>
          <a:prstGeom prst="rect">
            <a:avLst/>
          </a:prstGeom>
        </p:spPr>
      </p:pic>
      <p:sp>
        <p:nvSpPr>
          <p:cNvPr id="9" name="TextBox 8">
            <a:extLst>
              <a:ext uri="{FF2B5EF4-FFF2-40B4-BE49-F238E27FC236}">
                <a16:creationId xmlns:a16="http://schemas.microsoft.com/office/drawing/2014/main" id="{68F59E6A-796E-18F4-5410-367F41158BA5}"/>
              </a:ext>
            </a:extLst>
          </p:cNvPr>
          <p:cNvSpPr txBox="1"/>
          <p:nvPr/>
        </p:nvSpPr>
        <p:spPr>
          <a:xfrm>
            <a:off x="418294" y="4855440"/>
            <a:ext cx="4572000" cy="923330"/>
          </a:xfrm>
          <a:prstGeom prst="rect">
            <a:avLst/>
          </a:prstGeom>
          <a:noFill/>
        </p:spPr>
        <p:txBody>
          <a:bodyPr wrap="square">
            <a:spAutoFit/>
          </a:bodyPr>
          <a:lstStyle/>
          <a:p>
            <a:r>
              <a:rPr lang="en-US" dirty="0">
                <a:hlinkClick r:id="rId4"/>
              </a:rPr>
              <a:t>https://github.com/lafefspietz/MEMSduino/raw/main/PCB_files/microd-header-adapter-board-rev2.PcbDoc</a:t>
            </a:r>
            <a:r>
              <a:rPr lang="en-US" dirty="0"/>
              <a:t> </a:t>
            </a:r>
          </a:p>
        </p:txBody>
      </p:sp>
      <p:sp>
        <p:nvSpPr>
          <p:cNvPr id="11" name="TextBox 10">
            <a:extLst>
              <a:ext uri="{FF2B5EF4-FFF2-40B4-BE49-F238E27FC236}">
                <a16:creationId xmlns:a16="http://schemas.microsoft.com/office/drawing/2014/main" id="{E04DC9BE-7177-9218-F66E-BD9DCB946376}"/>
              </a:ext>
            </a:extLst>
          </p:cNvPr>
          <p:cNvSpPr txBox="1"/>
          <p:nvPr/>
        </p:nvSpPr>
        <p:spPr>
          <a:xfrm>
            <a:off x="444817" y="3174726"/>
            <a:ext cx="4572000" cy="923330"/>
          </a:xfrm>
          <a:prstGeom prst="rect">
            <a:avLst/>
          </a:prstGeom>
          <a:noFill/>
        </p:spPr>
        <p:txBody>
          <a:bodyPr wrap="square">
            <a:spAutoFit/>
          </a:bodyPr>
          <a:lstStyle/>
          <a:p>
            <a:r>
              <a:rPr lang="en-US" dirty="0">
                <a:hlinkClick r:id="rId5"/>
              </a:rPr>
              <a:t>https://github.com/lafefspietz/MEMSduino/raw/main/PCB_files/microd-header-adapter-board-rev2.SchDoc</a:t>
            </a:r>
            <a:r>
              <a:rPr lang="en-US" dirty="0"/>
              <a:t> </a:t>
            </a:r>
          </a:p>
        </p:txBody>
      </p:sp>
      <p:sp>
        <p:nvSpPr>
          <p:cNvPr id="13" name="TextBox 12">
            <a:extLst>
              <a:ext uri="{FF2B5EF4-FFF2-40B4-BE49-F238E27FC236}">
                <a16:creationId xmlns:a16="http://schemas.microsoft.com/office/drawing/2014/main" id="{E5221C87-D1A1-65FD-4D33-86D8A1FF9F99}"/>
              </a:ext>
            </a:extLst>
          </p:cNvPr>
          <p:cNvSpPr txBox="1"/>
          <p:nvPr/>
        </p:nvSpPr>
        <p:spPr>
          <a:xfrm>
            <a:off x="444817" y="4038525"/>
            <a:ext cx="4572000" cy="923330"/>
          </a:xfrm>
          <a:prstGeom prst="rect">
            <a:avLst/>
          </a:prstGeom>
          <a:noFill/>
        </p:spPr>
        <p:txBody>
          <a:bodyPr wrap="square">
            <a:spAutoFit/>
          </a:bodyPr>
          <a:lstStyle/>
          <a:p>
            <a:r>
              <a:rPr lang="en-US" dirty="0">
                <a:hlinkClick r:id="rId6"/>
              </a:rPr>
              <a:t>https://github.com/lafefspietz/MEMSduino/raw/main/PCB_files/microd-header-adapter-board-rev2.PrjPcb</a:t>
            </a:r>
            <a:r>
              <a:rPr lang="en-US" dirty="0"/>
              <a:t> </a:t>
            </a:r>
          </a:p>
        </p:txBody>
      </p:sp>
      <p:sp>
        <p:nvSpPr>
          <p:cNvPr id="14" name="Rectangle: Rounded Corners 13">
            <a:extLst>
              <a:ext uri="{FF2B5EF4-FFF2-40B4-BE49-F238E27FC236}">
                <a16:creationId xmlns:a16="http://schemas.microsoft.com/office/drawing/2014/main" id="{37C3E51B-5367-B312-87AE-C3630D8F420E}"/>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011834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37537835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C1C2-15E6-E859-FAE4-062D947D45FD}"/>
              </a:ext>
            </a:extLst>
          </p:cNvPr>
          <p:cNvSpPr>
            <a:spLocks noGrp="1"/>
          </p:cNvSpPr>
          <p:nvPr>
            <p:ph type="ctrTitle"/>
          </p:nvPr>
        </p:nvSpPr>
        <p:spPr>
          <a:xfrm>
            <a:off x="582562" y="591421"/>
            <a:ext cx="8214852" cy="2358256"/>
          </a:xfrm>
        </p:spPr>
        <p:txBody>
          <a:bodyPr/>
          <a:lstStyle/>
          <a:p>
            <a:r>
              <a:rPr lang="en-US" dirty="0"/>
              <a:t>Cryogenic Mounting Hardware</a:t>
            </a:r>
          </a:p>
        </p:txBody>
      </p:sp>
      <p:sp>
        <p:nvSpPr>
          <p:cNvPr id="3" name="Subtitle 2">
            <a:extLst>
              <a:ext uri="{FF2B5EF4-FFF2-40B4-BE49-F238E27FC236}">
                <a16:creationId xmlns:a16="http://schemas.microsoft.com/office/drawing/2014/main" id="{8B523A48-7998-80BC-60E2-89CB6AFF7918}"/>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4" name="Rectangle: Rounded Corners 3">
            <a:extLst>
              <a:ext uri="{FF2B5EF4-FFF2-40B4-BE49-F238E27FC236}">
                <a16:creationId xmlns:a16="http://schemas.microsoft.com/office/drawing/2014/main" id="{D73CA865-5458-44D4-75BA-D3E35576873A}"/>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Icon&#10;&#10;Description automatically generated">
            <a:extLst>
              <a:ext uri="{FF2B5EF4-FFF2-40B4-BE49-F238E27FC236}">
                <a16:creationId xmlns:a16="http://schemas.microsoft.com/office/drawing/2014/main" id="{386B3D3F-6989-61E0-C642-7AB2A6D78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78A471DE-99CD-46BB-117C-2C1097AF2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85A8496A-9C6F-763B-EC26-2E5A53F06F45}"/>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1659534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D3DC6E-4139-BF8F-0B1F-5AC5F1C89067}"/>
              </a:ext>
            </a:extLst>
          </p:cNvPr>
          <p:cNvPicPr>
            <a:picLocks noChangeAspect="1"/>
          </p:cNvPicPr>
          <p:nvPr/>
        </p:nvPicPr>
        <p:blipFill>
          <a:blip r:embed="rId2"/>
          <a:stretch>
            <a:fillRect/>
          </a:stretch>
        </p:blipFill>
        <p:spPr>
          <a:xfrm>
            <a:off x="936481" y="275350"/>
            <a:ext cx="4097004" cy="5727151"/>
          </a:xfrm>
          <a:prstGeom prst="rect">
            <a:avLst/>
          </a:prstGeom>
        </p:spPr>
      </p:pic>
      <p:sp>
        <p:nvSpPr>
          <p:cNvPr id="10" name="Rectangle: Rounded Corners 9">
            <a:extLst>
              <a:ext uri="{FF2B5EF4-FFF2-40B4-BE49-F238E27FC236}">
                <a16:creationId xmlns:a16="http://schemas.microsoft.com/office/drawing/2014/main" id="{747F964C-FFAA-4395-87B0-AF1A2165166E}"/>
              </a:ext>
            </a:extLst>
          </p:cNvPr>
          <p:cNvSpPr/>
          <p:nvPr/>
        </p:nvSpPr>
        <p:spPr>
          <a:xfrm>
            <a:off x="327674" y="367658"/>
            <a:ext cx="1247109" cy="2850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 Bracket</a:t>
            </a:r>
          </a:p>
        </p:txBody>
      </p:sp>
      <p:sp>
        <p:nvSpPr>
          <p:cNvPr id="11" name="Rectangle: Rounded Corners 10">
            <a:extLst>
              <a:ext uri="{FF2B5EF4-FFF2-40B4-BE49-F238E27FC236}">
                <a16:creationId xmlns:a16="http://schemas.microsoft.com/office/drawing/2014/main" id="{D653DA49-92B0-7776-9CB2-4354B133178A}"/>
              </a:ext>
            </a:extLst>
          </p:cNvPr>
          <p:cNvSpPr/>
          <p:nvPr/>
        </p:nvSpPr>
        <p:spPr>
          <a:xfrm>
            <a:off x="1720720" y="1088454"/>
            <a:ext cx="865967"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 Stand</a:t>
            </a:r>
          </a:p>
        </p:txBody>
      </p:sp>
      <p:sp>
        <p:nvSpPr>
          <p:cNvPr id="13" name="Rectangle: Rounded Corners 12">
            <a:extLst>
              <a:ext uri="{FF2B5EF4-FFF2-40B4-BE49-F238E27FC236}">
                <a16:creationId xmlns:a16="http://schemas.microsoft.com/office/drawing/2014/main" id="{CA0A2A8F-B355-C0BB-4608-D5802DC1B825}"/>
              </a:ext>
            </a:extLst>
          </p:cNvPr>
          <p:cNvSpPr/>
          <p:nvPr/>
        </p:nvSpPr>
        <p:spPr>
          <a:xfrm>
            <a:off x="1047389" y="2318098"/>
            <a:ext cx="1066478"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Outer Block</a:t>
            </a:r>
          </a:p>
        </p:txBody>
      </p:sp>
      <p:sp>
        <p:nvSpPr>
          <p:cNvPr id="15" name="Rectangle: Rounded Corners 14">
            <a:extLst>
              <a:ext uri="{FF2B5EF4-FFF2-40B4-BE49-F238E27FC236}">
                <a16:creationId xmlns:a16="http://schemas.microsoft.com/office/drawing/2014/main" id="{85197877-E778-CE39-F58D-D72951D88B7B}"/>
              </a:ext>
            </a:extLst>
          </p:cNvPr>
          <p:cNvSpPr/>
          <p:nvPr/>
        </p:nvSpPr>
        <p:spPr>
          <a:xfrm>
            <a:off x="2391225" y="4632060"/>
            <a:ext cx="1273749"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Center Block</a:t>
            </a:r>
          </a:p>
        </p:txBody>
      </p:sp>
      <p:sp>
        <p:nvSpPr>
          <p:cNvPr id="17" name="Rectangle: Rounded Corners 16">
            <a:extLst>
              <a:ext uri="{FF2B5EF4-FFF2-40B4-BE49-F238E27FC236}">
                <a16:creationId xmlns:a16="http://schemas.microsoft.com/office/drawing/2014/main" id="{541B4976-517F-B00B-0306-84D7BA89F99A}"/>
              </a:ext>
            </a:extLst>
          </p:cNvPr>
          <p:cNvSpPr/>
          <p:nvPr/>
        </p:nvSpPr>
        <p:spPr>
          <a:xfrm>
            <a:off x="273598" y="4112785"/>
            <a:ext cx="1733389"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MEMS Switch Board</a:t>
            </a:r>
          </a:p>
        </p:txBody>
      </p:sp>
      <p:sp>
        <p:nvSpPr>
          <p:cNvPr id="18" name="Rectangle: Rounded Corners 17">
            <a:extLst>
              <a:ext uri="{FF2B5EF4-FFF2-40B4-BE49-F238E27FC236}">
                <a16:creationId xmlns:a16="http://schemas.microsoft.com/office/drawing/2014/main" id="{E8529CC8-B49A-D0C0-121C-96E15411920F}"/>
              </a:ext>
            </a:extLst>
          </p:cNvPr>
          <p:cNvSpPr/>
          <p:nvPr/>
        </p:nvSpPr>
        <p:spPr>
          <a:xfrm>
            <a:off x="668805" y="3346128"/>
            <a:ext cx="1338182"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MicroD Board</a:t>
            </a:r>
          </a:p>
        </p:txBody>
      </p:sp>
      <p:sp>
        <p:nvSpPr>
          <p:cNvPr id="21" name="Rectangle: Rounded Corners 20">
            <a:extLst>
              <a:ext uri="{FF2B5EF4-FFF2-40B4-BE49-F238E27FC236}">
                <a16:creationId xmlns:a16="http://schemas.microsoft.com/office/drawing/2014/main" id="{B7E14033-20A4-DA50-4EF6-2650432EAD26}"/>
              </a:ext>
            </a:extLst>
          </p:cNvPr>
          <p:cNvSpPr/>
          <p:nvPr/>
        </p:nvSpPr>
        <p:spPr>
          <a:xfrm>
            <a:off x="273598" y="5729966"/>
            <a:ext cx="1733389"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MEMS Switch Board</a:t>
            </a:r>
          </a:p>
        </p:txBody>
      </p:sp>
      <p:pic>
        <p:nvPicPr>
          <p:cNvPr id="24" name="Picture 23">
            <a:extLst>
              <a:ext uri="{FF2B5EF4-FFF2-40B4-BE49-F238E27FC236}">
                <a16:creationId xmlns:a16="http://schemas.microsoft.com/office/drawing/2014/main" id="{73E3506F-8A16-1F44-2FBF-DC45CA693724}"/>
              </a:ext>
            </a:extLst>
          </p:cNvPr>
          <p:cNvPicPr>
            <a:picLocks noChangeAspect="1"/>
          </p:cNvPicPr>
          <p:nvPr/>
        </p:nvPicPr>
        <p:blipFill>
          <a:blip r:embed="rId3"/>
          <a:stretch>
            <a:fillRect/>
          </a:stretch>
        </p:blipFill>
        <p:spPr>
          <a:xfrm>
            <a:off x="6256474" y="244337"/>
            <a:ext cx="2671807" cy="1091175"/>
          </a:xfrm>
          <a:prstGeom prst="rect">
            <a:avLst/>
          </a:prstGeom>
        </p:spPr>
      </p:pic>
      <p:sp>
        <p:nvSpPr>
          <p:cNvPr id="25" name="TextBox 24">
            <a:extLst>
              <a:ext uri="{FF2B5EF4-FFF2-40B4-BE49-F238E27FC236}">
                <a16:creationId xmlns:a16="http://schemas.microsoft.com/office/drawing/2014/main" id="{E2947AE7-F4A8-77A1-57A4-F450B976EB30}"/>
              </a:ext>
            </a:extLst>
          </p:cNvPr>
          <p:cNvSpPr txBox="1"/>
          <p:nvPr/>
        </p:nvSpPr>
        <p:spPr>
          <a:xfrm>
            <a:off x="5886310" y="3573391"/>
            <a:ext cx="3161203" cy="300082"/>
          </a:xfrm>
          <a:prstGeom prst="rect">
            <a:avLst/>
          </a:prstGeom>
          <a:noFill/>
        </p:spPr>
        <p:txBody>
          <a:bodyPr wrap="square">
            <a:spAutoFit/>
          </a:bodyPr>
          <a:lstStyle/>
          <a:p>
            <a:r>
              <a:rPr lang="en-US" sz="1350" u="sng" dirty="0">
                <a:solidFill>
                  <a:srgbClr val="0563C1"/>
                </a:solidFill>
                <a:latin typeface="Calibri" panose="020F0502020204030204" pitchFamily="34" charset="0"/>
                <a:hlinkClick r:id="rId4"/>
              </a:rPr>
              <a:t>https://www.mcmaster.com/92700A103/ </a:t>
            </a:r>
            <a:endParaRPr lang="en-US" sz="1350" dirty="0"/>
          </a:p>
        </p:txBody>
      </p:sp>
      <p:sp>
        <p:nvSpPr>
          <p:cNvPr id="27" name="TextBox 26">
            <a:extLst>
              <a:ext uri="{FF2B5EF4-FFF2-40B4-BE49-F238E27FC236}">
                <a16:creationId xmlns:a16="http://schemas.microsoft.com/office/drawing/2014/main" id="{27B29CB2-25A6-97BB-1320-1F34FCB3308C}"/>
              </a:ext>
            </a:extLst>
          </p:cNvPr>
          <p:cNvSpPr txBox="1"/>
          <p:nvPr/>
        </p:nvSpPr>
        <p:spPr>
          <a:xfrm>
            <a:off x="5886311" y="1222041"/>
            <a:ext cx="3257690" cy="300082"/>
          </a:xfrm>
          <a:prstGeom prst="rect">
            <a:avLst/>
          </a:prstGeom>
          <a:noFill/>
        </p:spPr>
        <p:txBody>
          <a:bodyPr wrap="square">
            <a:spAutoFit/>
          </a:bodyPr>
          <a:lstStyle/>
          <a:p>
            <a:r>
              <a:rPr lang="en-US" sz="1350" dirty="0">
                <a:hlinkClick r:id="rId5"/>
              </a:rPr>
              <a:t>https://www.mcmaster.com/93465A106/</a:t>
            </a:r>
            <a:r>
              <a:rPr lang="en-US" sz="1350" dirty="0"/>
              <a:t> </a:t>
            </a:r>
          </a:p>
        </p:txBody>
      </p:sp>
      <p:pic>
        <p:nvPicPr>
          <p:cNvPr id="29" name="Picture 28">
            <a:extLst>
              <a:ext uri="{FF2B5EF4-FFF2-40B4-BE49-F238E27FC236}">
                <a16:creationId xmlns:a16="http://schemas.microsoft.com/office/drawing/2014/main" id="{339311FE-5B28-ABD2-DED1-61C20D5A71B2}"/>
              </a:ext>
            </a:extLst>
          </p:cNvPr>
          <p:cNvPicPr>
            <a:picLocks noChangeAspect="1"/>
          </p:cNvPicPr>
          <p:nvPr/>
        </p:nvPicPr>
        <p:blipFill>
          <a:blip r:embed="rId6"/>
          <a:stretch>
            <a:fillRect/>
          </a:stretch>
        </p:blipFill>
        <p:spPr>
          <a:xfrm>
            <a:off x="5982798" y="2076739"/>
            <a:ext cx="2785744" cy="1496654"/>
          </a:xfrm>
          <a:prstGeom prst="rect">
            <a:avLst/>
          </a:prstGeom>
        </p:spPr>
      </p:pic>
      <p:sp>
        <p:nvSpPr>
          <p:cNvPr id="31" name="TextBox 30">
            <a:extLst>
              <a:ext uri="{FF2B5EF4-FFF2-40B4-BE49-F238E27FC236}">
                <a16:creationId xmlns:a16="http://schemas.microsoft.com/office/drawing/2014/main" id="{DBFD58DA-E4AA-D961-6560-AA19710991CC}"/>
              </a:ext>
            </a:extLst>
          </p:cNvPr>
          <p:cNvSpPr txBox="1"/>
          <p:nvPr/>
        </p:nvSpPr>
        <p:spPr>
          <a:xfrm>
            <a:off x="5872184" y="5793455"/>
            <a:ext cx="3161203" cy="300082"/>
          </a:xfrm>
          <a:prstGeom prst="rect">
            <a:avLst/>
          </a:prstGeom>
          <a:noFill/>
        </p:spPr>
        <p:txBody>
          <a:bodyPr wrap="square">
            <a:spAutoFit/>
          </a:bodyPr>
          <a:lstStyle/>
          <a:p>
            <a:r>
              <a:rPr lang="en-US" sz="1350" dirty="0">
                <a:hlinkClick r:id="rId7"/>
              </a:rPr>
              <a:t>https://www.mcmaster.com/92700A466/</a:t>
            </a:r>
            <a:r>
              <a:rPr lang="en-US" sz="1350" dirty="0"/>
              <a:t> </a:t>
            </a:r>
          </a:p>
        </p:txBody>
      </p:sp>
      <p:pic>
        <p:nvPicPr>
          <p:cNvPr id="33" name="Picture 32">
            <a:extLst>
              <a:ext uri="{FF2B5EF4-FFF2-40B4-BE49-F238E27FC236}">
                <a16:creationId xmlns:a16="http://schemas.microsoft.com/office/drawing/2014/main" id="{0A625331-F3E6-C28F-5A02-F5152B501CD4}"/>
              </a:ext>
            </a:extLst>
          </p:cNvPr>
          <p:cNvPicPr>
            <a:picLocks noChangeAspect="1"/>
          </p:cNvPicPr>
          <p:nvPr/>
        </p:nvPicPr>
        <p:blipFill>
          <a:blip r:embed="rId8"/>
          <a:stretch>
            <a:fillRect/>
          </a:stretch>
        </p:blipFill>
        <p:spPr>
          <a:xfrm>
            <a:off x="6076306" y="4416053"/>
            <a:ext cx="2009936" cy="1335305"/>
          </a:xfrm>
          <a:prstGeom prst="rect">
            <a:avLst/>
          </a:prstGeom>
        </p:spPr>
      </p:pic>
      <p:sp>
        <p:nvSpPr>
          <p:cNvPr id="34" name="TextBox 33">
            <a:extLst>
              <a:ext uri="{FF2B5EF4-FFF2-40B4-BE49-F238E27FC236}">
                <a16:creationId xmlns:a16="http://schemas.microsoft.com/office/drawing/2014/main" id="{46047894-0AF0-D1C8-FE65-52C571369BD5}"/>
              </a:ext>
            </a:extLst>
          </p:cNvPr>
          <p:cNvSpPr txBox="1"/>
          <p:nvPr/>
        </p:nvSpPr>
        <p:spPr>
          <a:xfrm>
            <a:off x="5431276" y="476298"/>
            <a:ext cx="716863" cy="715581"/>
          </a:xfrm>
          <a:prstGeom prst="rect">
            <a:avLst/>
          </a:prstGeom>
          <a:noFill/>
        </p:spPr>
        <p:txBody>
          <a:bodyPr wrap="none" rtlCol="0">
            <a:spAutoFit/>
          </a:bodyPr>
          <a:lstStyle/>
          <a:p>
            <a:r>
              <a:rPr lang="en-US" sz="4050" dirty="0"/>
              <a:t>8X</a:t>
            </a:r>
          </a:p>
        </p:txBody>
      </p:sp>
      <p:sp>
        <p:nvSpPr>
          <p:cNvPr id="35" name="TextBox 34">
            <a:extLst>
              <a:ext uri="{FF2B5EF4-FFF2-40B4-BE49-F238E27FC236}">
                <a16:creationId xmlns:a16="http://schemas.microsoft.com/office/drawing/2014/main" id="{4A4A5D3F-8D37-B077-45AA-559EDBBE5404}"/>
              </a:ext>
            </a:extLst>
          </p:cNvPr>
          <p:cNvSpPr txBox="1"/>
          <p:nvPr/>
        </p:nvSpPr>
        <p:spPr>
          <a:xfrm>
            <a:off x="5431276" y="2449269"/>
            <a:ext cx="716863" cy="715581"/>
          </a:xfrm>
          <a:prstGeom prst="rect">
            <a:avLst/>
          </a:prstGeom>
          <a:noFill/>
        </p:spPr>
        <p:txBody>
          <a:bodyPr wrap="none" rtlCol="0">
            <a:spAutoFit/>
          </a:bodyPr>
          <a:lstStyle/>
          <a:p>
            <a:r>
              <a:rPr lang="en-US" sz="4050" dirty="0"/>
              <a:t>6X</a:t>
            </a:r>
          </a:p>
        </p:txBody>
      </p:sp>
      <p:sp>
        <p:nvSpPr>
          <p:cNvPr id="36" name="TextBox 35">
            <a:extLst>
              <a:ext uri="{FF2B5EF4-FFF2-40B4-BE49-F238E27FC236}">
                <a16:creationId xmlns:a16="http://schemas.microsoft.com/office/drawing/2014/main" id="{98893076-5DD8-49DD-39D0-BE20A8BAA7F8}"/>
              </a:ext>
            </a:extLst>
          </p:cNvPr>
          <p:cNvSpPr txBox="1"/>
          <p:nvPr/>
        </p:nvSpPr>
        <p:spPr>
          <a:xfrm>
            <a:off x="5431276" y="4760967"/>
            <a:ext cx="716863" cy="715581"/>
          </a:xfrm>
          <a:prstGeom prst="rect">
            <a:avLst/>
          </a:prstGeom>
          <a:noFill/>
        </p:spPr>
        <p:txBody>
          <a:bodyPr wrap="square" rtlCol="0">
            <a:spAutoFit/>
          </a:bodyPr>
          <a:lstStyle/>
          <a:p>
            <a:r>
              <a:rPr lang="en-US" sz="4050" dirty="0"/>
              <a:t>4X</a:t>
            </a:r>
          </a:p>
        </p:txBody>
      </p:sp>
      <p:sp>
        <p:nvSpPr>
          <p:cNvPr id="37" name="Rectangle: Rounded Corners 36">
            <a:extLst>
              <a:ext uri="{FF2B5EF4-FFF2-40B4-BE49-F238E27FC236}">
                <a16:creationId xmlns:a16="http://schemas.microsoft.com/office/drawing/2014/main" id="{E082AFB7-2B50-C7E7-E42E-CAF9B29E3764}"/>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9935800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EB6C9-74D4-8FE2-2B94-744719373491}"/>
              </a:ext>
            </a:extLst>
          </p:cNvPr>
          <p:cNvPicPr>
            <a:picLocks noChangeAspect="1"/>
          </p:cNvPicPr>
          <p:nvPr/>
        </p:nvPicPr>
        <p:blipFill>
          <a:blip r:embed="rId2"/>
          <a:stretch>
            <a:fillRect/>
          </a:stretch>
        </p:blipFill>
        <p:spPr>
          <a:xfrm>
            <a:off x="251592" y="50771"/>
            <a:ext cx="8781794" cy="6807229"/>
          </a:xfrm>
          <a:prstGeom prst="rect">
            <a:avLst/>
          </a:prstGeom>
        </p:spPr>
      </p:pic>
      <p:sp>
        <p:nvSpPr>
          <p:cNvPr id="6" name="Rectangle: Rounded Corners 5">
            <a:extLst>
              <a:ext uri="{FF2B5EF4-FFF2-40B4-BE49-F238E27FC236}">
                <a16:creationId xmlns:a16="http://schemas.microsoft.com/office/drawing/2014/main" id="{5861ECA7-8EEF-179E-A004-F8CFE35F66A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D086ABB4-17D2-6B8D-2358-036119792CF3}"/>
              </a:ext>
            </a:extLst>
          </p:cNvPr>
          <p:cNvSpPr/>
          <p:nvPr/>
        </p:nvSpPr>
        <p:spPr>
          <a:xfrm>
            <a:off x="4572000" y="5146135"/>
            <a:ext cx="1247109" cy="2850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 Bracket</a:t>
            </a:r>
          </a:p>
        </p:txBody>
      </p:sp>
    </p:spTree>
    <p:extLst>
      <p:ext uri="{BB962C8B-B14F-4D97-AF65-F5344CB8AC3E}">
        <p14:creationId xmlns:p14="http://schemas.microsoft.com/office/powerpoint/2010/main" val="30585842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6BCF1-1427-0AD0-1414-ECFD338D9219}"/>
              </a:ext>
            </a:extLst>
          </p:cNvPr>
          <p:cNvPicPr>
            <a:picLocks noChangeAspect="1"/>
          </p:cNvPicPr>
          <p:nvPr/>
        </p:nvPicPr>
        <p:blipFill>
          <a:blip r:embed="rId2"/>
          <a:stretch>
            <a:fillRect/>
          </a:stretch>
        </p:blipFill>
        <p:spPr>
          <a:xfrm>
            <a:off x="158907" y="0"/>
            <a:ext cx="8826185" cy="6858000"/>
          </a:xfrm>
          <a:prstGeom prst="rect">
            <a:avLst/>
          </a:prstGeom>
        </p:spPr>
      </p:pic>
      <p:sp>
        <p:nvSpPr>
          <p:cNvPr id="6" name="Rectangle: Rounded Corners 5">
            <a:extLst>
              <a:ext uri="{FF2B5EF4-FFF2-40B4-BE49-F238E27FC236}">
                <a16:creationId xmlns:a16="http://schemas.microsoft.com/office/drawing/2014/main" id="{D5531CD0-1FAE-C5D0-F79C-7DC64096B72F}"/>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EC993A1E-EF67-069C-88E4-6D99803C9052}"/>
              </a:ext>
            </a:extLst>
          </p:cNvPr>
          <p:cNvSpPr/>
          <p:nvPr/>
        </p:nvSpPr>
        <p:spPr>
          <a:xfrm>
            <a:off x="3899932" y="5284370"/>
            <a:ext cx="1011281" cy="297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 Stand</a:t>
            </a:r>
          </a:p>
        </p:txBody>
      </p:sp>
    </p:spTree>
    <p:extLst>
      <p:ext uri="{BB962C8B-B14F-4D97-AF65-F5344CB8AC3E}">
        <p14:creationId xmlns:p14="http://schemas.microsoft.com/office/powerpoint/2010/main" val="3153191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9F60F7-6F23-6FFC-4E64-95D5C15CC05E}"/>
              </a:ext>
            </a:extLst>
          </p:cNvPr>
          <p:cNvPicPr>
            <a:picLocks noChangeAspect="1"/>
          </p:cNvPicPr>
          <p:nvPr/>
        </p:nvPicPr>
        <p:blipFill>
          <a:blip r:embed="rId2"/>
          <a:stretch>
            <a:fillRect/>
          </a:stretch>
        </p:blipFill>
        <p:spPr>
          <a:xfrm>
            <a:off x="128884" y="0"/>
            <a:ext cx="8886231" cy="6858000"/>
          </a:xfrm>
          <a:prstGeom prst="rect">
            <a:avLst/>
          </a:prstGeom>
        </p:spPr>
      </p:pic>
      <p:sp>
        <p:nvSpPr>
          <p:cNvPr id="6" name="Rectangle: Rounded Corners 5">
            <a:extLst>
              <a:ext uri="{FF2B5EF4-FFF2-40B4-BE49-F238E27FC236}">
                <a16:creationId xmlns:a16="http://schemas.microsoft.com/office/drawing/2014/main" id="{7326AFA9-7229-417F-CA75-1C727579D8D1}"/>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1773513D-C861-D040-5AF7-2D278F7F1809}"/>
              </a:ext>
            </a:extLst>
          </p:cNvPr>
          <p:cNvSpPr/>
          <p:nvPr/>
        </p:nvSpPr>
        <p:spPr>
          <a:xfrm>
            <a:off x="3799677" y="4520382"/>
            <a:ext cx="1576110" cy="2796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Outer Block</a:t>
            </a:r>
          </a:p>
        </p:txBody>
      </p:sp>
    </p:spTree>
    <p:extLst>
      <p:ext uri="{BB962C8B-B14F-4D97-AF65-F5344CB8AC3E}">
        <p14:creationId xmlns:p14="http://schemas.microsoft.com/office/powerpoint/2010/main" val="30087700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B306-7515-BAF1-21A0-73A405710C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037573-B0FD-C2B4-830C-E22D2BC663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AE7C23-2024-FC6C-87DE-34221F422171}"/>
              </a:ext>
            </a:extLst>
          </p:cNvPr>
          <p:cNvPicPr>
            <a:picLocks noChangeAspect="1"/>
          </p:cNvPicPr>
          <p:nvPr/>
        </p:nvPicPr>
        <p:blipFill>
          <a:blip r:embed="rId2"/>
          <a:stretch>
            <a:fillRect/>
          </a:stretch>
        </p:blipFill>
        <p:spPr>
          <a:xfrm>
            <a:off x="150306" y="0"/>
            <a:ext cx="8843388" cy="6858000"/>
          </a:xfrm>
          <a:prstGeom prst="rect">
            <a:avLst/>
          </a:prstGeom>
        </p:spPr>
      </p:pic>
      <p:sp>
        <p:nvSpPr>
          <p:cNvPr id="6" name="Rectangle: Rounded Corners 5">
            <a:extLst>
              <a:ext uri="{FF2B5EF4-FFF2-40B4-BE49-F238E27FC236}">
                <a16:creationId xmlns:a16="http://schemas.microsoft.com/office/drawing/2014/main" id="{C4A6AB24-C7B9-C9DA-11DB-058A8B59F39F}"/>
              </a:ext>
            </a:extLst>
          </p:cNvPr>
          <p:cNvSpPr/>
          <p:nvPr/>
        </p:nvSpPr>
        <p:spPr>
          <a:xfrm>
            <a:off x="307075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7E42861F-5675-F074-6C5F-10F376B8287E}"/>
              </a:ext>
            </a:extLst>
          </p:cNvPr>
          <p:cNvSpPr/>
          <p:nvPr/>
        </p:nvSpPr>
        <p:spPr>
          <a:xfrm>
            <a:off x="3769781" y="5425074"/>
            <a:ext cx="1797735" cy="334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Center Block</a:t>
            </a:r>
          </a:p>
        </p:txBody>
      </p:sp>
    </p:spTree>
    <p:extLst>
      <p:ext uri="{BB962C8B-B14F-4D97-AF65-F5344CB8AC3E}">
        <p14:creationId xmlns:p14="http://schemas.microsoft.com/office/powerpoint/2010/main" val="797975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A79616-F561-1CB6-CB26-A2B121DA8C34}"/>
              </a:ext>
            </a:extLst>
          </p:cNvPr>
          <p:cNvPicPr>
            <a:picLocks noChangeAspect="1"/>
          </p:cNvPicPr>
          <p:nvPr/>
        </p:nvPicPr>
        <p:blipFill>
          <a:blip r:embed="rId2"/>
          <a:stretch>
            <a:fillRect/>
          </a:stretch>
        </p:blipFill>
        <p:spPr>
          <a:xfrm>
            <a:off x="1319980" y="1890329"/>
            <a:ext cx="6378677" cy="4555355"/>
          </a:xfrm>
          <a:prstGeom prst="rect">
            <a:avLst/>
          </a:prstGeom>
        </p:spPr>
      </p:pic>
      <p:pic>
        <p:nvPicPr>
          <p:cNvPr id="6" name="Picture 5">
            <a:extLst>
              <a:ext uri="{FF2B5EF4-FFF2-40B4-BE49-F238E27FC236}">
                <a16:creationId xmlns:a16="http://schemas.microsoft.com/office/drawing/2014/main" id="{FF978801-BC08-99FD-AB5A-9922050F8686}"/>
              </a:ext>
            </a:extLst>
          </p:cNvPr>
          <p:cNvPicPr>
            <a:picLocks noChangeAspect="1"/>
          </p:cNvPicPr>
          <p:nvPr/>
        </p:nvPicPr>
        <p:blipFill rotWithShape="1">
          <a:blip r:embed="rId3"/>
          <a:srcRect l="-884" t="9040" r="59778" b="42380"/>
          <a:stretch/>
        </p:blipFill>
        <p:spPr>
          <a:xfrm rot="15563248">
            <a:off x="2632588" y="462353"/>
            <a:ext cx="1165123" cy="921774"/>
          </a:xfrm>
          <a:prstGeom prst="rect">
            <a:avLst/>
          </a:prstGeom>
        </p:spPr>
      </p:pic>
      <p:pic>
        <p:nvPicPr>
          <p:cNvPr id="7" name="Picture 6">
            <a:extLst>
              <a:ext uri="{FF2B5EF4-FFF2-40B4-BE49-F238E27FC236}">
                <a16:creationId xmlns:a16="http://schemas.microsoft.com/office/drawing/2014/main" id="{FC38628F-1DB9-BF5D-9641-CD0610603B29}"/>
              </a:ext>
            </a:extLst>
          </p:cNvPr>
          <p:cNvPicPr>
            <a:picLocks noChangeAspect="1"/>
          </p:cNvPicPr>
          <p:nvPr/>
        </p:nvPicPr>
        <p:blipFill rotWithShape="1">
          <a:blip r:embed="rId3"/>
          <a:srcRect l="-884" t="9040" r="59778" b="42380"/>
          <a:stretch/>
        </p:blipFill>
        <p:spPr>
          <a:xfrm rot="15563248">
            <a:off x="3554069" y="280323"/>
            <a:ext cx="1165123" cy="921774"/>
          </a:xfrm>
          <a:prstGeom prst="rect">
            <a:avLst/>
          </a:prstGeom>
        </p:spPr>
      </p:pic>
      <p:cxnSp>
        <p:nvCxnSpPr>
          <p:cNvPr id="9" name="Straight Arrow Connector 8">
            <a:extLst>
              <a:ext uri="{FF2B5EF4-FFF2-40B4-BE49-F238E27FC236}">
                <a16:creationId xmlns:a16="http://schemas.microsoft.com/office/drawing/2014/main" id="{F3642B0C-7B90-1C3E-6C1B-CCD6D50D51E7}"/>
              </a:ext>
            </a:extLst>
          </p:cNvPr>
          <p:cNvCxnSpPr>
            <a:cxnSpLocks/>
            <a:stCxn id="6" idx="1"/>
          </p:cNvCxnSpPr>
          <p:nvPr/>
        </p:nvCxnSpPr>
        <p:spPr>
          <a:xfrm>
            <a:off x="3322438" y="1495837"/>
            <a:ext cx="711246" cy="121049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62C91A-B8AB-9641-CFB1-8469EC32D92D}"/>
              </a:ext>
            </a:extLst>
          </p:cNvPr>
          <p:cNvCxnSpPr>
            <a:cxnSpLocks/>
            <a:stCxn id="7" idx="1"/>
          </p:cNvCxnSpPr>
          <p:nvPr/>
        </p:nvCxnSpPr>
        <p:spPr>
          <a:xfrm>
            <a:off x="4243919" y="1313807"/>
            <a:ext cx="377237" cy="129537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F93654-DB3B-819A-8E94-6246F3A67340}"/>
              </a:ext>
            </a:extLst>
          </p:cNvPr>
          <p:cNvSpPr txBox="1"/>
          <p:nvPr/>
        </p:nvSpPr>
        <p:spPr>
          <a:xfrm>
            <a:off x="4465749" y="329438"/>
            <a:ext cx="902811" cy="369332"/>
          </a:xfrm>
          <a:prstGeom prst="rect">
            <a:avLst/>
          </a:prstGeom>
          <a:noFill/>
        </p:spPr>
        <p:txBody>
          <a:bodyPr wrap="none" rtlCol="0">
            <a:spAutoFit/>
          </a:bodyPr>
          <a:lstStyle/>
          <a:p>
            <a:r>
              <a:rPr lang="en-US" dirty="0"/>
              <a:t>¼” 4-40</a:t>
            </a:r>
          </a:p>
        </p:txBody>
      </p:sp>
      <p:sp>
        <p:nvSpPr>
          <p:cNvPr id="15" name="TextBox 14">
            <a:extLst>
              <a:ext uri="{FF2B5EF4-FFF2-40B4-BE49-F238E27FC236}">
                <a16:creationId xmlns:a16="http://schemas.microsoft.com/office/drawing/2014/main" id="{9252E8E5-E428-2A40-49DE-C349C6B00CCA}"/>
              </a:ext>
            </a:extLst>
          </p:cNvPr>
          <p:cNvSpPr txBox="1"/>
          <p:nvPr/>
        </p:nvSpPr>
        <p:spPr>
          <a:xfrm>
            <a:off x="5551729" y="514104"/>
            <a:ext cx="2249014" cy="584775"/>
          </a:xfrm>
          <a:prstGeom prst="rect">
            <a:avLst/>
          </a:prstGeom>
          <a:noFill/>
        </p:spPr>
        <p:txBody>
          <a:bodyPr wrap="none" rtlCol="0">
            <a:spAutoFit/>
          </a:bodyPr>
          <a:lstStyle/>
          <a:p>
            <a:r>
              <a:rPr lang="en-US" sz="3200" dirty="0"/>
              <a:t>Inset Screws</a:t>
            </a:r>
          </a:p>
        </p:txBody>
      </p:sp>
      <p:sp>
        <p:nvSpPr>
          <p:cNvPr id="16" name="Rectangle: Rounded Corners 15">
            <a:extLst>
              <a:ext uri="{FF2B5EF4-FFF2-40B4-BE49-F238E27FC236}">
                <a16:creationId xmlns:a16="http://schemas.microsoft.com/office/drawing/2014/main" id="{D19AF5C6-32D2-C341-3E98-FBF65B52A4C8}"/>
              </a:ext>
            </a:extLst>
          </p:cNvPr>
          <p:cNvSpPr/>
          <p:nvPr/>
        </p:nvSpPr>
        <p:spPr>
          <a:xfrm>
            <a:off x="310885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746174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SP9T Cryogenic Switch Board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1737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5CB1-2B5B-C409-E826-8C9DFD871130}"/>
              </a:ext>
            </a:extLst>
          </p:cNvPr>
          <p:cNvSpPr>
            <a:spLocks noGrp="1"/>
          </p:cNvSpPr>
          <p:nvPr>
            <p:ph type="title"/>
          </p:nvPr>
        </p:nvSpPr>
        <p:spPr/>
        <p:txBody>
          <a:bodyPr/>
          <a:lstStyle/>
          <a:p>
            <a:r>
              <a:rPr lang="en-US" dirty="0"/>
              <a:t>Sand or file edges</a:t>
            </a:r>
          </a:p>
        </p:txBody>
      </p:sp>
      <p:pic>
        <p:nvPicPr>
          <p:cNvPr id="5" name="Picture 4" descr="A close up of a wood surface&#10;&#10;Description automatically generated with medium confidence">
            <a:extLst>
              <a:ext uri="{FF2B5EF4-FFF2-40B4-BE49-F238E27FC236}">
                <a16:creationId xmlns:a16="http://schemas.microsoft.com/office/drawing/2014/main" id="{CC270089-19AD-70FB-2042-796A5DF10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83" y="2757532"/>
            <a:ext cx="3157774" cy="181004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168F21CC-B981-AD2A-6D39-99AC3C778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893" y="2359431"/>
            <a:ext cx="2636422" cy="3006899"/>
          </a:xfrm>
          <a:prstGeom prst="rect">
            <a:avLst/>
          </a:prstGeom>
        </p:spPr>
      </p:pic>
      <p:pic>
        <p:nvPicPr>
          <p:cNvPr id="9" name="Picture 8" descr="A picture containing ground, wooden, building, wood&#10;&#10;Description automatically generated">
            <a:extLst>
              <a:ext uri="{FF2B5EF4-FFF2-40B4-BE49-F238E27FC236}">
                <a16:creationId xmlns:a16="http://schemas.microsoft.com/office/drawing/2014/main" id="{9F09D19F-5B68-2808-B590-F3C60EA2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339" y="3040967"/>
            <a:ext cx="2665781" cy="1879734"/>
          </a:xfrm>
          <a:prstGeom prst="rect">
            <a:avLst/>
          </a:prstGeom>
        </p:spPr>
      </p:pic>
    </p:spTree>
    <p:extLst>
      <p:ext uri="{BB962C8B-B14F-4D97-AF65-F5344CB8AC3E}">
        <p14:creationId xmlns:p14="http://schemas.microsoft.com/office/powerpoint/2010/main" val="42037170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a:t>
            </a:r>
            <a:endParaRPr lang="en-US" sz="1200" dirty="0"/>
          </a:p>
        </p:txBody>
      </p:sp>
    </p:spTree>
    <p:extLst>
      <p:ext uri="{BB962C8B-B14F-4D97-AF65-F5344CB8AC3E}">
        <p14:creationId xmlns:p14="http://schemas.microsoft.com/office/powerpoint/2010/main" val="5747184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1679C34-2916-7826-0D56-A15511CC500B}"/>
              </a:ext>
            </a:extLst>
          </p:cNvPr>
          <p:cNvPicPr>
            <a:picLocks noChangeAspect="1"/>
          </p:cNvPicPr>
          <p:nvPr/>
        </p:nvPicPr>
        <p:blipFill>
          <a:blip r:embed="rId2"/>
          <a:stretch>
            <a:fillRect/>
          </a:stretch>
        </p:blipFill>
        <p:spPr>
          <a:xfrm>
            <a:off x="5403793" y="3043064"/>
            <a:ext cx="2778673" cy="2300416"/>
          </a:xfrm>
          <a:prstGeom prst="rect">
            <a:avLst/>
          </a:prstGeom>
        </p:spPr>
      </p:pic>
      <p:pic>
        <p:nvPicPr>
          <p:cNvPr id="4" name="Picture 3">
            <a:extLst>
              <a:ext uri="{FF2B5EF4-FFF2-40B4-BE49-F238E27FC236}">
                <a16:creationId xmlns:a16="http://schemas.microsoft.com/office/drawing/2014/main" id="{4B5DC5B2-6322-D200-3FE5-E32E1FE53E03}"/>
              </a:ext>
            </a:extLst>
          </p:cNvPr>
          <p:cNvPicPr>
            <a:picLocks noChangeAspect="1"/>
          </p:cNvPicPr>
          <p:nvPr/>
        </p:nvPicPr>
        <p:blipFill rotWithShape="1">
          <a:blip r:embed="rId3"/>
          <a:srcRect l="15701" t="12954" r="10221" b="3590"/>
          <a:stretch/>
        </p:blipFill>
        <p:spPr>
          <a:xfrm>
            <a:off x="538420" y="866875"/>
            <a:ext cx="1992955" cy="1910538"/>
          </a:xfrm>
          <a:prstGeom prst="rect">
            <a:avLst/>
          </a:prstGeom>
        </p:spPr>
      </p:pic>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44047" y="2574921"/>
            <a:ext cx="4572000" cy="646331"/>
          </a:xfrm>
          <a:prstGeom prst="rect">
            <a:avLst/>
          </a:prstGeom>
          <a:noFill/>
        </p:spPr>
        <p:txBody>
          <a:bodyPr wrap="square">
            <a:spAutoFit/>
          </a:bodyPr>
          <a:lstStyle/>
          <a:p>
            <a:r>
              <a:rPr lang="en-US" dirty="0">
                <a:hlinkClick r:id="rId4"/>
              </a:rPr>
              <a:t>https://www.digikey.com/en/products/detail/rosenberger/19S201-40ML5/7926834</a:t>
            </a:r>
            <a:r>
              <a:rPr lang="en-US" dirty="0"/>
              <a:t> </a:t>
            </a:r>
          </a:p>
        </p:txBody>
      </p:sp>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5">
            <a:extLst>
              <a:ext uri="{28A0092B-C50C-407E-A947-70E740481C1C}">
                <a14:useLocalDpi xmlns:a14="http://schemas.microsoft.com/office/drawing/2010/main" val="0"/>
              </a:ext>
            </a:extLst>
          </a:blip>
          <a:srcRect l="21340" t="-884" r="63471"/>
          <a:stretch/>
        </p:blipFill>
        <p:spPr>
          <a:xfrm rot="5400000">
            <a:off x="6513824" y="-304627"/>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616049" y="2191819"/>
            <a:ext cx="4614420" cy="646331"/>
          </a:xfrm>
          <a:prstGeom prst="rect">
            <a:avLst/>
          </a:prstGeom>
          <a:noFill/>
        </p:spPr>
        <p:txBody>
          <a:bodyPr wrap="square">
            <a:spAutoFit/>
          </a:bodyPr>
          <a:lstStyle/>
          <a:p>
            <a:r>
              <a:rPr lang="en-US" dirty="0">
                <a:hlinkClick r:id="rId6"/>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845723" y="13094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273291" y="287493"/>
            <a:ext cx="2523212" cy="779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19S201-40ML5 SMP Surface Mount Connector X9</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3" name="TextBox 12">
            <a:extLst>
              <a:ext uri="{FF2B5EF4-FFF2-40B4-BE49-F238E27FC236}">
                <a16:creationId xmlns:a16="http://schemas.microsoft.com/office/drawing/2014/main" id="{84DC220C-BF47-87D6-4F5B-EA3CFE100BBC}"/>
              </a:ext>
            </a:extLst>
          </p:cNvPr>
          <p:cNvSpPr txBox="1"/>
          <p:nvPr/>
        </p:nvSpPr>
        <p:spPr>
          <a:xfrm>
            <a:off x="4480338" y="5057880"/>
            <a:ext cx="4661554" cy="923330"/>
          </a:xfrm>
          <a:prstGeom prst="rect">
            <a:avLst/>
          </a:prstGeom>
          <a:noFill/>
        </p:spPr>
        <p:txBody>
          <a:bodyPr wrap="square">
            <a:spAutoFit/>
          </a:bodyPr>
          <a:lstStyle/>
          <a:p>
            <a:r>
              <a:rPr lang="en-US" dirty="0">
                <a:hlinkClick r:id="rId7"/>
              </a:rPr>
              <a:t>https://www.mouser.com/ProductDetail/Menlo-Micro/MM5130-03NDB-TR?qs=T%252BzbugeAwjibhPiaJVpzHA%3D%3D</a:t>
            </a:r>
            <a:r>
              <a:rPr lang="en-US" dirty="0"/>
              <a:t> </a:t>
            </a:r>
          </a:p>
        </p:txBody>
      </p:sp>
      <p:sp>
        <p:nvSpPr>
          <p:cNvPr id="14" name="Rectangle: Rounded Corners 13">
            <a:extLst>
              <a:ext uri="{FF2B5EF4-FFF2-40B4-BE49-F238E27FC236}">
                <a16:creationId xmlns:a16="http://schemas.microsoft.com/office/drawing/2014/main" id="{0B775E35-351F-B5E0-1A78-DA3D1BCB2FA0}"/>
              </a:ext>
            </a:extLst>
          </p:cNvPr>
          <p:cNvSpPr/>
          <p:nvPr/>
        </p:nvSpPr>
        <p:spPr>
          <a:xfrm>
            <a:off x="5531523" y="3193927"/>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Menlo Microwave </a:t>
            </a:r>
          </a:p>
          <a:p>
            <a:pPr algn="ctr"/>
            <a:r>
              <a:rPr lang="en-US" sz="1350" dirty="0"/>
              <a:t>MM5130-03NDB-TR</a:t>
            </a:r>
          </a:p>
        </p:txBody>
      </p:sp>
      <p:sp>
        <p:nvSpPr>
          <p:cNvPr id="18" name="TextBox 17">
            <a:extLst>
              <a:ext uri="{FF2B5EF4-FFF2-40B4-BE49-F238E27FC236}">
                <a16:creationId xmlns:a16="http://schemas.microsoft.com/office/drawing/2014/main" id="{413BC28F-3233-6726-620C-6D140E773147}"/>
              </a:ext>
            </a:extLst>
          </p:cNvPr>
          <p:cNvSpPr txBox="1"/>
          <p:nvPr/>
        </p:nvSpPr>
        <p:spPr>
          <a:xfrm>
            <a:off x="-604" y="4979317"/>
            <a:ext cx="4661554" cy="923330"/>
          </a:xfrm>
          <a:prstGeom prst="rect">
            <a:avLst/>
          </a:prstGeom>
          <a:noFill/>
        </p:spPr>
        <p:txBody>
          <a:bodyPr wrap="square">
            <a:spAutoFit/>
          </a:bodyPr>
          <a:lstStyle/>
          <a:p>
            <a:r>
              <a:rPr lang="en-US" dirty="0">
                <a:hlinkClick r:id="rId8"/>
              </a:rPr>
              <a:t>https://www.digikey.com/en/products/detail/te-connectivity-passive-product/CPF0201B56K2E1/14007085</a:t>
            </a:r>
            <a:r>
              <a:rPr lang="en-US" dirty="0"/>
              <a:t> </a:t>
            </a:r>
          </a:p>
        </p:txBody>
      </p:sp>
      <p:pic>
        <p:nvPicPr>
          <p:cNvPr id="20" name="Picture 19">
            <a:extLst>
              <a:ext uri="{FF2B5EF4-FFF2-40B4-BE49-F238E27FC236}">
                <a16:creationId xmlns:a16="http://schemas.microsoft.com/office/drawing/2014/main" id="{8889BFAE-49E4-2AB6-12EC-A7BA1CB9C8C8}"/>
              </a:ext>
            </a:extLst>
          </p:cNvPr>
          <p:cNvPicPr>
            <a:picLocks noChangeAspect="1"/>
          </p:cNvPicPr>
          <p:nvPr/>
        </p:nvPicPr>
        <p:blipFill rotWithShape="1">
          <a:blip r:embed="rId9"/>
          <a:srcRect t="7538" b="16633"/>
          <a:stretch/>
        </p:blipFill>
        <p:spPr>
          <a:xfrm>
            <a:off x="121269" y="3728298"/>
            <a:ext cx="2675234" cy="1329582"/>
          </a:xfrm>
          <a:prstGeom prst="rect">
            <a:avLst/>
          </a:prstGeom>
        </p:spPr>
      </p:pic>
      <p:sp>
        <p:nvSpPr>
          <p:cNvPr id="21" name="Rectangle: Rounded Corners 20">
            <a:extLst>
              <a:ext uri="{FF2B5EF4-FFF2-40B4-BE49-F238E27FC236}">
                <a16:creationId xmlns:a16="http://schemas.microsoft.com/office/drawing/2014/main" id="{0BFB2B7B-D8E7-D962-2AB3-BF182C35F089}"/>
              </a:ext>
            </a:extLst>
          </p:cNvPr>
          <p:cNvSpPr/>
          <p:nvPr/>
        </p:nvSpPr>
        <p:spPr>
          <a:xfrm>
            <a:off x="1896766" y="3489829"/>
            <a:ext cx="2675234" cy="799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TE Connectivity </a:t>
            </a:r>
            <a:r>
              <a:rPr lang="en-US" sz="1400" dirty="0"/>
              <a:t>CPF0201B56K2E1 56 </a:t>
            </a:r>
            <a:r>
              <a:rPr lang="en-US" sz="1400" dirty="0" err="1"/>
              <a:t>Kohm</a:t>
            </a:r>
            <a:r>
              <a:rPr lang="en-US" sz="1400" dirty="0"/>
              <a:t> 0201 surface mount resistor, </a:t>
            </a:r>
            <a:r>
              <a:rPr lang="en-US" sz="1400" dirty="0" err="1"/>
              <a:t>NiCr</a:t>
            </a:r>
            <a:endParaRPr lang="en-US" sz="1350" dirty="0"/>
          </a:p>
        </p:txBody>
      </p:sp>
    </p:spTree>
    <p:extLst>
      <p:ext uri="{BB962C8B-B14F-4D97-AF65-F5344CB8AC3E}">
        <p14:creationId xmlns:p14="http://schemas.microsoft.com/office/powerpoint/2010/main" val="8208824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 circuit&#10;&#10;Description automatically generated">
            <a:extLst>
              <a:ext uri="{FF2B5EF4-FFF2-40B4-BE49-F238E27FC236}">
                <a16:creationId xmlns:a16="http://schemas.microsoft.com/office/drawing/2014/main" id="{146E4CF7-E989-31B9-63CB-6DA4E8DACDCF}"/>
              </a:ext>
            </a:extLst>
          </p:cNvPr>
          <p:cNvPicPr>
            <a:picLocks noChangeAspect="1"/>
          </p:cNvPicPr>
          <p:nvPr/>
        </p:nvPicPr>
        <p:blipFill rotWithShape="1">
          <a:blip r:embed="rId2">
            <a:extLst>
              <a:ext uri="{28A0092B-C50C-407E-A947-70E740481C1C}">
                <a14:useLocalDpi xmlns:a14="http://schemas.microsoft.com/office/drawing/2010/main" val="0"/>
              </a:ext>
            </a:extLst>
          </a:blip>
          <a:srcRect t="1204" b="2074"/>
          <a:stretch/>
        </p:blipFill>
        <p:spPr>
          <a:xfrm>
            <a:off x="4572000" y="107144"/>
            <a:ext cx="4295897" cy="5811700"/>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3" name="Picture 2" descr="A close-up of a computer chip&#10;&#10;Description automatically generated with medium confidence">
            <a:extLst>
              <a:ext uri="{FF2B5EF4-FFF2-40B4-BE49-F238E27FC236}">
                <a16:creationId xmlns:a16="http://schemas.microsoft.com/office/drawing/2014/main" id="{0E01C24F-CDE8-4109-F4B1-AC5273B31932}"/>
              </a:ext>
            </a:extLst>
          </p:cNvPr>
          <p:cNvPicPr>
            <a:picLocks noChangeAspect="1"/>
          </p:cNvPicPr>
          <p:nvPr/>
        </p:nvPicPr>
        <p:blipFill rotWithShape="1">
          <a:blip r:embed="rId3">
            <a:extLst>
              <a:ext uri="{28A0092B-C50C-407E-A947-70E740481C1C}">
                <a14:useLocalDpi xmlns:a14="http://schemas.microsoft.com/office/drawing/2010/main" val="0"/>
              </a:ext>
            </a:extLst>
          </a:blip>
          <a:srcRect l="-1" r="291" b="5643"/>
          <a:stretch/>
        </p:blipFill>
        <p:spPr>
          <a:xfrm>
            <a:off x="118136" y="0"/>
            <a:ext cx="4295897" cy="6030363"/>
          </a:xfrm>
          <a:prstGeom prst="rect">
            <a:avLst/>
          </a:prstGeom>
        </p:spPr>
      </p:pic>
    </p:spTree>
    <p:extLst>
      <p:ext uri="{BB962C8B-B14F-4D97-AF65-F5344CB8AC3E}">
        <p14:creationId xmlns:p14="http://schemas.microsoft.com/office/powerpoint/2010/main" val="27285410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clock&#10;&#10;Description automatically generated">
            <a:extLst>
              <a:ext uri="{FF2B5EF4-FFF2-40B4-BE49-F238E27FC236}">
                <a16:creationId xmlns:a16="http://schemas.microsoft.com/office/drawing/2014/main" id="{584F9012-6408-E950-6113-ED2454B18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324" y="1072772"/>
            <a:ext cx="4762500" cy="4762500"/>
          </a:xfrm>
          <a:prstGeom prst="rect">
            <a:avLst/>
          </a:prstGeom>
        </p:spPr>
      </p:pic>
      <p:sp>
        <p:nvSpPr>
          <p:cNvPr id="4" name="TextBox 3">
            <a:extLst>
              <a:ext uri="{FF2B5EF4-FFF2-40B4-BE49-F238E27FC236}">
                <a16:creationId xmlns:a16="http://schemas.microsoft.com/office/drawing/2014/main" id="{22352764-07E4-20C6-1CA4-9FE2FD44E535}"/>
              </a:ext>
            </a:extLst>
          </p:cNvPr>
          <p:cNvSpPr txBox="1"/>
          <p:nvPr/>
        </p:nvSpPr>
        <p:spPr>
          <a:xfrm>
            <a:off x="1951961" y="3276152"/>
            <a:ext cx="893193" cy="369332"/>
          </a:xfrm>
          <a:prstGeom prst="rect">
            <a:avLst/>
          </a:prstGeom>
          <a:noFill/>
        </p:spPr>
        <p:txBody>
          <a:bodyPr wrap="none" rtlCol="0">
            <a:spAutoFit/>
          </a:bodyPr>
          <a:lstStyle/>
          <a:p>
            <a:r>
              <a:rPr lang="en-US" dirty="0"/>
              <a:t>IN/OUT</a:t>
            </a:r>
          </a:p>
        </p:txBody>
      </p:sp>
      <p:sp>
        <p:nvSpPr>
          <p:cNvPr id="5" name="Arrow: Right 4">
            <a:extLst>
              <a:ext uri="{FF2B5EF4-FFF2-40B4-BE49-F238E27FC236}">
                <a16:creationId xmlns:a16="http://schemas.microsoft.com/office/drawing/2014/main" id="{61833D2D-D973-8B3A-26EA-C27FB8E5585D}"/>
              </a:ext>
            </a:extLst>
          </p:cNvPr>
          <p:cNvSpPr/>
          <p:nvPr/>
        </p:nvSpPr>
        <p:spPr>
          <a:xfrm>
            <a:off x="2846771" y="3322849"/>
            <a:ext cx="392422" cy="264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73FDE5A-8479-92C2-77DD-6EB9467811B7}"/>
              </a:ext>
            </a:extLst>
          </p:cNvPr>
          <p:cNvSpPr/>
          <p:nvPr/>
        </p:nvSpPr>
        <p:spPr>
          <a:xfrm>
            <a:off x="2978568" y="1875969"/>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9</a:t>
            </a:r>
            <a:endParaRPr lang="en-US" dirty="0"/>
          </a:p>
        </p:txBody>
      </p:sp>
      <p:sp>
        <p:nvSpPr>
          <p:cNvPr id="7" name="Oval 6">
            <a:extLst>
              <a:ext uri="{FF2B5EF4-FFF2-40B4-BE49-F238E27FC236}">
                <a16:creationId xmlns:a16="http://schemas.microsoft.com/office/drawing/2014/main" id="{AE75E1C4-CD7E-846C-FCF7-B735EA54D9E2}"/>
              </a:ext>
            </a:extLst>
          </p:cNvPr>
          <p:cNvSpPr/>
          <p:nvPr/>
        </p:nvSpPr>
        <p:spPr>
          <a:xfrm>
            <a:off x="2970541" y="46510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endParaRPr lang="en-US" dirty="0"/>
          </a:p>
        </p:txBody>
      </p:sp>
      <p:sp>
        <p:nvSpPr>
          <p:cNvPr id="8" name="Oval 7">
            <a:extLst>
              <a:ext uri="{FF2B5EF4-FFF2-40B4-BE49-F238E27FC236}">
                <a16:creationId xmlns:a16="http://schemas.microsoft.com/office/drawing/2014/main" id="{170497CA-A129-EA3D-A321-AEC4262BCAE3}"/>
              </a:ext>
            </a:extLst>
          </p:cNvPr>
          <p:cNvSpPr/>
          <p:nvPr/>
        </p:nvSpPr>
        <p:spPr>
          <a:xfrm>
            <a:off x="3830784" y="5538764"/>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dirty="0"/>
          </a:p>
        </p:txBody>
      </p:sp>
      <p:sp>
        <p:nvSpPr>
          <p:cNvPr id="9" name="Oval 8">
            <a:extLst>
              <a:ext uri="{FF2B5EF4-FFF2-40B4-BE49-F238E27FC236}">
                <a16:creationId xmlns:a16="http://schemas.microsoft.com/office/drawing/2014/main" id="{AB2DDE61-076C-565C-CAD8-8A7707ADA944}"/>
              </a:ext>
            </a:extLst>
          </p:cNvPr>
          <p:cNvSpPr/>
          <p:nvPr/>
        </p:nvSpPr>
        <p:spPr>
          <a:xfrm>
            <a:off x="4719066" y="46510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dirty="0"/>
          </a:p>
        </p:txBody>
      </p:sp>
      <p:sp>
        <p:nvSpPr>
          <p:cNvPr id="10" name="Oval 9">
            <a:extLst>
              <a:ext uri="{FF2B5EF4-FFF2-40B4-BE49-F238E27FC236}">
                <a16:creationId xmlns:a16="http://schemas.microsoft.com/office/drawing/2014/main" id="{B89B6BA3-BEEF-A237-A276-339B5FFA0C89}"/>
              </a:ext>
            </a:extLst>
          </p:cNvPr>
          <p:cNvSpPr/>
          <p:nvPr/>
        </p:nvSpPr>
        <p:spPr>
          <a:xfrm>
            <a:off x="5216642" y="4142185"/>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dirty="0"/>
          </a:p>
        </p:txBody>
      </p:sp>
      <p:sp>
        <p:nvSpPr>
          <p:cNvPr id="11" name="Oval 10">
            <a:extLst>
              <a:ext uri="{FF2B5EF4-FFF2-40B4-BE49-F238E27FC236}">
                <a16:creationId xmlns:a16="http://schemas.microsoft.com/office/drawing/2014/main" id="{2042BB31-C479-BDAC-E404-2F3171656929}"/>
              </a:ext>
            </a:extLst>
          </p:cNvPr>
          <p:cNvSpPr/>
          <p:nvPr/>
        </p:nvSpPr>
        <p:spPr>
          <a:xfrm>
            <a:off x="6077025" y="32761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dirty="0"/>
          </a:p>
        </p:txBody>
      </p:sp>
      <p:sp>
        <p:nvSpPr>
          <p:cNvPr id="12" name="Oval 11">
            <a:extLst>
              <a:ext uri="{FF2B5EF4-FFF2-40B4-BE49-F238E27FC236}">
                <a16:creationId xmlns:a16="http://schemas.microsoft.com/office/drawing/2014/main" id="{085B87BB-E893-FF4B-3F60-0085B3455D2A}"/>
              </a:ext>
            </a:extLst>
          </p:cNvPr>
          <p:cNvSpPr/>
          <p:nvPr/>
        </p:nvSpPr>
        <p:spPr>
          <a:xfrm>
            <a:off x="5224641" y="2427169"/>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endParaRPr lang="en-US" dirty="0"/>
          </a:p>
        </p:txBody>
      </p:sp>
      <p:sp>
        <p:nvSpPr>
          <p:cNvPr id="13" name="Oval 12">
            <a:extLst>
              <a:ext uri="{FF2B5EF4-FFF2-40B4-BE49-F238E27FC236}">
                <a16:creationId xmlns:a16="http://schemas.microsoft.com/office/drawing/2014/main" id="{F010D0E4-F6F3-A773-2261-FF4A0D5397A3}"/>
              </a:ext>
            </a:extLst>
          </p:cNvPr>
          <p:cNvSpPr/>
          <p:nvPr/>
        </p:nvSpPr>
        <p:spPr>
          <a:xfrm>
            <a:off x="4684316" y="1894700"/>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endParaRPr lang="en-US" dirty="0"/>
          </a:p>
        </p:txBody>
      </p:sp>
      <p:sp>
        <p:nvSpPr>
          <p:cNvPr id="14" name="Oval 13">
            <a:extLst>
              <a:ext uri="{FF2B5EF4-FFF2-40B4-BE49-F238E27FC236}">
                <a16:creationId xmlns:a16="http://schemas.microsoft.com/office/drawing/2014/main" id="{2BA945C4-C357-1D86-2433-EEF024C1C0E1}"/>
              </a:ext>
            </a:extLst>
          </p:cNvPr>
          <p:cNvSpPr/>
          <p:nvPr/>
        </p:nvSpPr>
        <p:spPr>
          <a:xfrm>
            <a:off x="3816745" y="1009555"/>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endParaRPr lang="en-US" dirty="0"/>
          </a:p>
        </p:txBody>
      </p:sp>
      <p:sp>
        <p:nvSpPr>
          <p:cNvPr id="15" name="TextBox 14">
            <a:extLst>
              <a:ext uri="{FF2B5EF4-FFF2-40B4-BE49-F238E27FC236}">
                <a16:creationId xmlns:a16="http://schemas.microsoft.com/office/drawing/2014/main" id="{ED77CCB8-9744-815F-B56F-CA714B2DE59A}"/>
              </a:ext>
            </a:extLst>
          </p:cNvPr>
          <p:cNvSpPr txBox="1"/>
          <p:nvPr/>
        </p:nvSpPr>
        <p:spPr>
          <a:xfrm>
            <a:off x="3792845" y="1832808"/>
            <a:ext cx="449162" cy="369332"/>
          </a:xfrm>
          <a:prstGeom prst="rect">
            <a:avLst/>
          </a:prstGeom>
          <a:noFill/>
        </p:spPr>
        <p:txBody>
          <a:bodyPr wrap="none" rtlCol="0">
            <a:spAutoFit/>
          </a:bodyPr>
          <a:lstStyle/>
          <a:p>
            <a:r>
              <a:rPr lang="en-US" dirty="0"/>
              <a:t>U3</a:t>
            </a:r>
          </a:p>
        </p:txBody>
      </p:sp>
      <p:sp>
        <p:nvSpPr>
          <p:cNvPr id="16" name="TextBox 15">
            <a:extLst>
              <a:ext uri="{FF2B5EF4-FFF2-40B4-BE49-F238E27FC236}">
                <a16:creationId xmlns:a16="http://schemas.microsoft.com/office/drawing/2014/main" id="{82FDDDC8-0607-8CCE-5608-3C8FA8458321}"/>
              </a:ext>
            </a:extLst>
          </p:cNvPr>
          <p:cNvSpPr txBox="1"/>
          <p:nvPr/>
        </p:nvSpPr>
        <p:spPr>
          <a:xfrm>
            <a:off x="3792845" y="3216081"/>
            <a:ext cx="449162" cy="369332"/>
          </a:xfrm>
          <a:prstGeom prst="rect">
            <a:avLst/>
          </a:prstGeom>
          <a:noFill/>
        </p:spPr>
        <p:txBody>
          <a:bodyPr wrap="none" rtlCol="0">
            <a:spAutoFit/>
          </a:bodyPr>
          <a:lstStyle/>
          <a:p>
            <a:r>
              <a:rPr lang="en-US" dirty="0"/>
              <a:t>U4</a:t>
            </a:r>
          </a:p>
        </p:txBody>
      </p:sp>
      <p:sp>
        <p:nvSpPr>
          <p:cNvPr id="17" name="TextBox 16">
            <a:extLst>
              <a:ext uri="{FF2B5EF4-FFF2-40B4-BE49-F238E27FC236}">
                <a16:creationId xmlns:a16="http://schemas.microsoft.com/office/drawing/2014/main" id="{075943A1-FD91-EEE3-648F-B15AAB63DC5B}"/>
              </a:ext>
            </a:extLst>
          </p:cNvPr>
          <p:cNvSpPr txBox="1"/>
          <p:nvPr/>
        </p:nvSpPr>
        <p:spPr>
          <a:xfrm>
            <a:off x="3811133" y="4616896"/>
            <a:ext cx="449162" cy="369332"/>
          </a:xfrm>
          <a:prstGeom prst="rect">
            <a:avLst/>
          </a:prstGeom>
          <a:noFill/>
        </p:spPr>
        <p:txBody>
          <a:bodyPr wrap="none" rtlCol="0">
            <a:spAutoFit/>
          </a:bodyPr>
          <a:lstStyle/>
          <a:p>
            <a:r>
              <a:rPr lang="en-US" dirty="0"/>
              <a:t>U3</a:t>
            </a:r>
          </a:p>
        </p:txBody>
      </p:sp>
      <p:sp>
        <p:nvSpPr>
          <p:cNvPr id="18" name="TextBox 17">
            <a:extLst>
              <a:ext uri="{FF2B5EF4-FFF2-40B4-BE49-F238E27FC236}">
                <a16:creationId xmlns:a16="http://schemas.microsoft.com/office/drawing/2014/main" id="{98352051-5AC0-70F7-BA82-2B68155C861D}"/>
              </a:ext>
            </a:extLst>
          </p:cNvPr>
          <p:cNvSpPr txBox="1"/>
          <p:nvPr/>
        </p:nvSpPr>
        <p:spPr>
          <a:xfrm>
            <a:off x="5182972" y="3216081"/>
            <a:ext cx="449162" cy="369332"/>
          </a:xfrm>
          <a:prstGeom prst="rect">
            <a:avLst/>
          </a:prstGeom>
          <a:noFill/>
        </p:spPr>
        <p:txBody>
          <a:bodyPr wrap="none" rtlCol="0">
            <a:spAutoFit/>
          </a:bodyPr>
          <a:lstStyle/>
          <a:p>
            <a:r>
              <a:rPr lang="en-US" dirty="0"/>
              <a:t>U2</a:t>
            </a:r>
          </a:p>
        </p:txBody>
      </p:sp>
    </p:spTree>
    <p:extLst>
      <p:ext uri="{BB962C8B-B14F-4D97-AF65-F5344CB8AC3E}">
        <p14:creationId xmlns:p14="http://schemas.microsoft.com/office/powerpoint/2010/main" val="16550873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596509B-D4B2-B452-DEEB-16D02542817F}"/>
              </a:ext>
            </a:extLst>
          </p:cNvPr>
          <p:cNvGraphicFramePr>
            <a:graphicFrameLocks noChangeAspect="1"/>
          </p:cNvGraphicFramePr>
          <p:nvPr/>
        </p:nvGraphicFramePr>
        <p:xfrm>
          <a:off x="2826387" y="2250033"/>
          <a:ext cx="2409789" cy="3251671"/>
        </p:xfrm>
        <a:graphic>
          <a:graphicData uri="http://schemas.openxmlformats.org/presentationml/2006/ole">
            <mc:AlternateContent xmlns:mc="http://schemas.openxmlformats.org/markup-compatibility/2006">
              <mc:Choice xmlns:v="urn:schemas-microsoft-com:vml" Requires="v">
                <p:oleObj name="Worksheet" r:id="rId2" imgW="2971977" imgH="4010025" progId="Excel.Sheet.12">
                  <p:embed/>
                </p:oleObj>
              </mc:Choice>
              <mc:Fallback>
                <p:oleObj name="Worksheet" r:id="rId2" imgW="2971977" imgH="4010025" progId="Excel.Sheet.12">
                  <p:embed/>
                  <p:pic>
                    <p:nvPicPr>
                      <p:cNvPr id="4" name="Object 3">
                        <a:extLst>
                          <a:ext uri="{FF2B5EF4-FFF2-40B4-BE49-F238E27FC236}">
                            <a16:creationId xmlns:a16="http://schemas.microsoft.com/office/drawing/2014/main" id="{7596509B-D4B2-B452-DEEB-16D02542817F}"/>
                          </a:ext>
                        </a:extLst>
                      </p:cNvPr>
                      <p:cNvPicPr/>
                      <p:nvPr/>
                    </p:nvPicPr>
                    <p:blipFill>
                      <a:blip r:embed="rId3"/>
                      <a:stretch>
                        <a:fillRect/>
                      </a:stretch>
                    </p:blipFill>
                    <p:spPr>
                      <a:xfrm>
                        <a:off x="2826387" y="2250033"/>
                        <a:ext cx="2409789" cy="325167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5B5AD00E-C37D-0118-ED7C-225EA8DB5AF9}"/>
              </a:ext>
            </a:extLst>
          </p:cNvPr>
          <p:cNvPicPr>
            <a:picLocks noChangeAspect="1"/>
          </p:cNvPicPr>
          <p:nvPr/>
        </p:nvPicPr>
        <p:blipFill rotWithShape="1">
          <a:blip r:embed="rId4"/>
          <a:srcRect l="6533"/>
          <a:stretch/>
        </p:blipFill>
        <p:spPr>
          <a:xfrm>
            <a:off x="5347312" y="2222431"/>
            <a:ext cx="3546128" cy="3345263"/>
          </a:xfrm>
          <a:prstGeom prst="rect">
            <a:avLst/>
          </a:prstGeom>
        </p:spPr>
      </p:pic>
      <p:pic>
        <p:nvPicPr>
          <p:cNvPr id="6" name="Picture 5">
            <a:extLst>
              <a:ext uri="{FF2B5EF4-FFF2-40B4-BE49-F238E27FC236}">
                <a16:creationId xmlns:a16="http://schemas.microsoft.com/office/drawing/2014/main" id="{20678119-30A5-23C1-8F11-DC66757B03B3}"/>
              </a:ext>
            </a:extLst>
          </p:cNvPr>
          <p:cNvPicPr>
            <a:picLocks noChangeAspect="1"/>
          </p:cNvPicPr>
          <p:nvPr/>
        </p:nvPicPr>
        <p:blipFill>
          <a:blip r:embed="rId5"/>
          <a:stretch>
            <a:fillRect/>
          </a:stretch>
        </p:blipFill>
        <p:spPr>
          <a:xfrm>
            <a:off x="92619" y="1881351"/>
            <a:ext cx="2632060" cy="3912198"/>
          </a:xfrm>
          <a:prstGeom prst="rect">
            <a:avLst/>
          </a:prstGeom>
        </p:spPr>
      </p:pic>
    </p:spTree>
    <p:extLst>
      <p:ext uri="{BB962C8B-B14F-4D97-AF65-F5344CB8AC3E}">
        <p14:creationId xmlns:p14="http://schemas.microsoft.com/office/powerpoint/2010/main" val="11425591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electronics, circuit&#10;&#10;Description automatically generated">
            <a:extLst>
              <a:ext uri="{FF2B5EF4-FFF2-40B4-BE49-F238E27FC236}">
                <a16:creationId xmlns:a16="http://schemas.microsoft.com/office/drawing/2014/main" id="{4E51A8D0-B71B-0D4F-607D-4A82377CA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7" y="2776197"/>
            <a:ext cx="2884901" cy="2670715"/>
          </a:xfrm>
          <a:prstGeom prst="rect">
            <a:avLst/>
          </a:prstGeom>
        </p:spPr>
      </p:pic>
      <p:pic>
        <p:nvPicPr>
          <p:cNvPr id="5" name="Picture 4">
            <a:extLst>
              <a:ext uri="{FF2B5EF4-FFF2-40B4-BE49-F238E27FC236}">
                <a16:creationId xmlns:a16="http://schemas.microsoft.com/office/drawing/2014/main" id="{B6DE0BF7-8C04-C6EA-473B-0561C09E9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32" y="1401096"/>
            <a:ext cx="2636892" cy="2803622"/>
          </a:xfrm>
          <a:prstGeom prst="rect">
            <a:avLst/>
          </a:prstGeom>
        </p:spPr>
      </p:pic>
      <p:pic>
        <p:nvPicPr>
          <p:cNvPr id="6" name="Picture 5" descr="A close-up of a computer chip&#10;&#10;Description automatically generated with low confidence">
            <a:extLst>
              <a:ext uri="{FF2B5EF4-FFF2-40B4-BE49-F238E27FC236}">
                <a16:creationId xmlns:a16="http://schemas.microsoft.com/office/drawing/2014/main" id="{55049069-0500-0DC2-BDB9-846027865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678" y="2768974"/>
            <a:ext cx="3024567" cy="2677938"/>
          </a:xfrm>
          <a:prstGeom prst="rect">
            <a:avLst/>
          </a:prstGeom>
        </p:spPr>
      </p:pic>
    </p:spTree>
    <p:extLst>
      <p:ext uri="{BB962C8B-B14F-4D97-AF65-F5344CB8AC3E}">
        <p14:creationId xmlns:p14="http://schemas.microsoft.com/office/powerpoint/2010/main" val="38468544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E911-5C3F-7BBD-85F8-6B8DC1E1782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C674A01-2AEE-8BD8-058E-A605F4B877B6}"/>
              </a:ext>
            </a:extLst>
          </p:cNvPr>
          <p:cNvPicPr>
            <a:picLocks noChangeAspect="1"/>
          </p:cNvPicPr>
          <p:nvPr/>
        </p:nvPicPr>
        <p:blipFill>
          <a:blip r:embed="rId2"/>
          <a:stretch>
            <a:fillRect/>
          </a:stretch>
        </p:blipFill>
        <p:spPr>
          <a:xfrm>
            <a:off x="6241856" y="1970203"/>
            <a:ext cx="2763963" cy="3903963"/>
          </a:xfrm>
          <a:prstGeom prst="rect">
            <a:avLst/>
          </a:prstGeom>
        </p:spPr>
      </p:pic>
      <p:graphicFrame>
        <p:nvGraphicFramePr>
          <p:cNvPr id="5" name="Object 4">
            <a:extLst>
              <a:ext uri="{FF2B5EF4-FFF2-40B4-BE49-F238E27FC236}">
                <a16:creationId xmlns:a16="http://schemas.microsoft.com/office/drawing/2014/main" id="{7537DBC2-C5C0-1C85-3D7F-663873DA0A96}"/>
              </a:ext>
            </a:extLst>
          </p:cNvPr>
          <p:cNvGraphicFramePr>
            <a:graphicFrameLocks noChangeAspect="1"/>
          </p:cNvGraphicFramePr>
          <p:nvPr/>
        </p:nvGraphicFramePr>
        <p:xfrm>
          <a:off x="188539" y="2057568"/>
          <a:ext cx="2752494" cy="3714102"/>
        </p:xfrm>
        <a:graphic>
          <a:graphicData uri="http://schemas.openxmlformats.org/presentationml/2006/ole">
            <mc:AlternateContent xmlns:mc="http://schemas.openxmlformats.org/markup-compatibility/2006">
              <mc:Choice xmlns:v="urn:schemas-microsoft-com:vml" Requires="v">
                <p:oleObj name="Worksheet" r:id="rId3" imgW="2971977" imgH="4010025" progId="Excel.Sheet.12">
                  <p:embed/>
                </p:oleObj>
              </mc:Choice>
              <mc:Fallback>
                <p:oleObj name="Worksheet" r:id="rId3" imgW="2971977" imgH="4010025" progId="Excel.Sheet.12">
                  <p:embed/>
                  <p:pic>
                    <p:nvPicPr>
                      <p:cNvPr id="5" name="Object 4">
                        <a:extLst>
                          <a:ext uri="{FF2B5EF4-FFF2-40B4-BE49-F238E27FC236}">
                            <a16:creationId xmlns:a16="http://schemas.microsoft.com/office/drawing/2014/main" id="{7537DBC2-C5C0-1C85-3D7F-663873DA0A96}"/>
                          </a:ext>
                        </a:extLst>
                      </p:cNvPr>
                      <p:cNvPicPr/>
                      <p:nvPr/>
                    </p:nvPicPr>
                    <p:blipFill>
                      <a:blip r:embed="rId4"/>
                      <a:stretch>
                        <a:fillRect/>
                      </a:stretch>
                    </p:blipFill>
                    <p:spPr>
                      <a:xfrm>
                        <a:off x="188539" y="2057568"/>
                        <a:ext cx="2752494" cy="3714102"/>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96C71A5F-865E-7675-6130-526C4FB63562}"/>
              </a:ext>
            </a:extLst>
          </p:cNvPr>
          <p:cNvPicPr>
            <a:picLocks noChangeAspect="1"/>
          </p:cNvPicPr>
          <p:nvPr/>
        </p:nvPicPr>
        <p:blipFill>
          <a:blip r:embed="rId5"/>
          <a:stretch>
            <a:fillRect/>
          </a:stretch>
        </p:blipFill>
        <p:spPr>
          <a:xfrm>
            <a:off x="3169921" y="1896857"/>
            <a:ext cx="2854634" cy="4063353"/>
          </a:xfrm>
          <a:prstGeom prst="rect">
            <a:avLst/>
          </a:prstGeom>
        </p:spPr>
      </p:pic>
    </p:spTree>
    <p:extLst>
      <p:ext uri="{BB962C8B-B14F-4D97-AF65-F5344CB8AC3E}">
        <p14:creationId xmlns:p14="http://schemas.microsoft.com/office/powerpoint/2010/main" val="24232856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816D2-147E-DD76-169A-DB8DFB7840CB}"/>
              </a:ext>
            </a:extLst>
          </p:cNvPr>
          <p:cNvPicPr>
            <a:picLocks noChangeAspect="1"/>
          </p:cNvPicPr>
          <p:nvPr/>
        </p:nvPicPr>
        <p:blipFill>
          <a:blip r:embed="rId2"/>
          <a:stretch>
            <a:fillRect/>
          </a:stretch>
        </p:blipFill>
        <p:spPr>
          <a:xfrm>
            <a:off x="955077" y="754145"/>
            <a:ext cx="6835480" cy="5080919"/>
          </a:xfrm>
          <a:prstGeom prst="rect">
            <a:avLst/>
          </a:prstGeom>
        </p:spPr>
      </p:pic>
      <p:sp>
        <p:nvSpPr>
          <p:cNvPr id="3" name="Rectangle: Rounded Corners 2">
            <a:extLst>
              <a:ext uri="{FF2B5EF4-FFF2-40B4-BE49-F238E27FC236}">
                <a16:creationId xmlns:a16="http://schemas.microsoft.com/office/drawing/2014/main" id="{620F5263-D4A3-D131-EEE5-F379A32D3EB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9961720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3FCD15-43B4-6ABF-E3BB-D5503F40FC11}"/>
              </a:ext>
            </a:extLst>
          </p:cNvPr>
          <p:cNvPicPr>
            <a:picLocks noChangeAspect="1"/>
          </p:cNvPicPr>
          <p:nvPr/>
        </p:nvPicPr>
        <p:blipFill rotWithShape="1">
          <a:blip r:embed="rId2"/>
          <a:srcRect l="4574" t="2578" r="3491" b="3127"/>
          <a:stretch/>
        </p:blipFill>
        <p:spPr>
          <a:xfrm rot="5400000">
            <a:off x="1575950" y="-753911"/>
            <a:ext cx="5992101" cy="8100050"/>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4789590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12F2CD-2C6A-D35A-964C-F7377A474F0E}"/>
              </a:ext>
            </a:extLst>
          </p:cNvPr>
          <p:cNvPicPr>
            <a:picLocks noChangeAspect="1"/>
          </p:cNvPicPr>
          <p:nvPr/>
        </p:nvPicPr>
        <p:blipFill rotWithShape="1">
          <a:blip r:embed="rId2"/>
          <a:srcRect t="2070" b="2912"/>
          <a:stretch/>
        </p:blipFill>
        <p:spPr>
          <a:xfrm>
            <a:off x="1230378" y="901682"/>
            <a:ext cx="6452467" cy="5343161"/>
          </a:xfrm>
          <a:prstGeom prst="rect">
            <a:avLst/>
          </a:prstGeom>
        </p:spPr>
      </p:pic>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a:xfrm>
            <a:off x="628650" y="-16663"/>
            <a:ext cx="7886700" cy="1325563"/>
          </a:xfrm>
        </p:spPr>
        <p:txBody>
          <a:bodyPr/>
          <a:lstStyle/>
          <a:p>
            <a:pPr algn="ctr"/>
            <a:r>
              <a:rPr lang="en-US" dirty="0"/>
              <a:t>Mechanical Drawing</a:t>
            </a:r>
          </a:p>
        </p:txBody>
      </p:sp>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96333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F3A6C-578B-483E-0571-E890B287910A}"/>
              </a:ext>
            </a:extLst>
          </p:cNvPr>
          <p:cNvSpPr>
            <a:spLocks noGrp="1"/>
          </p:cNvSpPr>
          <p:nvPr>
            <p:ph type="title"/>
          </p:nvPr>
        </p:nvSpPr>
        <p:spPr/>
        <p:txBody>
          <a:bodyPr/>
          <a:lstStyle/>
          <a:p>
            <a:r>
              <a:rPr lang="en-US" dirty="0"/>
              <a:t>Print Templates And use for Hole Punches</a:t>
            </a:r>
          </a:p>
        </p:txBody>
      </p:sp>
      <p:pic>
        <p:nvPicPr>
          <p:cNvPr id="5" name="Picture 4" descr="Graphical user interface&#10;&#10;Description automatically generated">
            <a:extLst>
              <a:ext uri="{FF2B5EF4-FFF2-40B4-BE49-F238E27FC236}">
                <a16:creationId xmlns:a16="http://schemas.microsoft.com/office/drawing/2014/main" id="{EC843F36-C4F9-19A3-579C-D0B0F5F56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69" y="3551629"/>
            <a:ext cx="7293260" cy="1904937"/>
          </a:xfrm>
          <a:prstGeom prst="rect">
            <a:avLst/>
          </a:prstGeom>
        </p:spPr>
      </p:pic>
      <p:pic>
        <p:nvPicPr>
          <p:cNvPr id="7" name="Picture 6">
            <a:extLst>
              <a:ext uri="{FF2B5EF4-FFF2-40B4-BE49-F238E27FC236}">
                <a16:creationId xmlns:a16="http://schemas.microsoft.com/office/drawing/2014/main" id="{82C66F2E-C2D6-0CB0-C840-5F7317B46F71}"/>
              </a:ext>
            </a:extLst>
          </p:cNvPr>
          <p:cNvPicPr>
            <a:picLocks noChangeAspect="1"/>
          </p:cNvPicPr>
          <p:nvPr/>
        </p:nvPicPr>
        <p:blipFill>
          <a:blip r:embed="rId3"/>
          <a:stretch>
            <a:fillRect/>
          </a:stretch>
        </p:blipFill>
        <p:spPr>
          <a:xfrm>
            <a:off x="5735033" y="2402351"/>
            <a:ext cx="2316396" cy="1026652"/>
          </a:xfrm>
          <a:prstGeom prst="rect">
            <a:avLst/>
          </a:prstGeom>
        </p:spPr>
      </p:pic>
      <p:pic>
        <p:nvPicPr>
          <p:cNvPr id="9" name="Picture 8">
            <a:extLst>
              <a:ext uri="{FF2B5EF4-FFF2-40B4-BE49-F238E27FC236}">
                <a16:creationId xmlns:a16="http://schemas.microsoft.com/office/drawing/2014/main" id="{B78AECE6-D8CA-E9C3-8D24-5B17B362BE25}"/>
              </a:ext>
            </a:extLst>
          </p:cNvPr>
          <p:cNvPicPr>
            <a:picLocks noChangeAspect="1"/>
          </p:cNvPicPr>
          <p:nvPr/>
        </p:nvPicPr>
        <p:blipFill>
          <a:blip r:embed="rId4"/>
          <a:stretch>
            <a:fillRect/>
          </a:stretch>
        </p:blipFill>
        <p:spPr>
          <a:xfrm>
            <a:off x="2945321" y="2364340"/>
            <a:ext cx="2526850" cy="1064662"/>
          </a:xfrm>
          <a:prstGeom prst="rect">
            <a:avLst/>
          </a:prstGeom>
        </p:spPr>
      </p:pic>
    </p:spTree>
    <p:extLst>
      <p:ext uri="{BB962C8B-B14F-4D97-AF65-F5344CB8AC3E}">
        <p14:creationId xmlns:p14="http://schemas.microsoft.com/office/powerpoint/2010/main" val="17762467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16058700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Calibration Circuit Boards</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1291308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These circuit boards connect between the two SP9T switch boards.</a:t>
            </a:r>
            <a:endParaRPr lang="en-US" sz="1200" dirty="0"/>
          </a:p>
        </p:txBody>
      </p:sp>
    </p:spTree>
    <p:extLst>
      <p:ext uri="{BB962C8B-B14F-4D97-AF65-F5344CB8AC3E}">
        <p14:creationId xmlns:p14="http://schemas.microsoft.com/office/powerpoint/2010/main" val="14944525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95926F5-1421-31C6-5D61-4DF0EA5D8F3B}"/>
              </a:ext>
            </a:extLst>
          </p:cNvPr>
          <p:cNvPicPr>
            <a:picLocks noChangeAspect="1"/>
          </p:cNvPicPr>
          <p:nvPr/>
        </p:nvPicPr>
        <p:blipFill>
          <a:blip r:embed="rId2"/>
          <a:stretch>
            <a:fillRect/>
          </a:stretch>
        </p:blipFill>
        <p:spPr>
          <a:xfrm>
            <a:off x="207030" y="3473892"/>
            <a:ext cx="2333202" cy="2007133"/>
          </a:xfrm>
          <a:prstGeom prst="rect">
            <a:avLst/>
          </a:prstGeom>
        </p:spPr>
      </p:pic>
      <p:pic>
        <p:nvPicPr>
          <p:cNvPr id="15" name="Picture 14">
            <a:extLst>
              <a:ext uri="{FF2B5EF4-FFF2-40B4-BE49-F238E27FC236}">
                <a16:creationId xmlns:a16="http://schemas.microsoft.com/office/drawing/2014/main" id="{81083938-1AD9-D16D-A729-34CA05BACC14}"/>
              </a:ext>
            </a:extLst>
          </p:cNvPr>
          <p:cNvPicPr>
            <a:picLocks noChangeAspect="1"/>
          </p:cNvPicPr>
          <p:nvPr/>
        </p:nvPicPr>
        <p:blipFill>
          <a:blip r:embed="rId3"/>
          <a:stretch>
            <a:fillRect/>
          </a:stretch>
        </p:blipFill>
        <p:spPr>
          <a:xfrm>
            <a:off x="222196" y="365126"/>
            <a:ext cx="2593695" cy="2468431"/>
          </a:xfrm>
          <a:prstGeom prst="rect">
            <a:avLst/>
          </a:prstGeom>
        </p:spPr>
      </p:pic>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513824" y="-304627"/>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616049" y="2191819"/>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845723" y="13094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TextBox 5">
            <a:extLst>
              <a:ext uri="{FF2B5EF4-FFF2-40B4-BE49-F238E27FC236}">
                <a16:creationId xmlns:a16="http://schemas.microsoft.com/office/drawing/2014/main" id="{59A27A4D-F786-2133-652A-842A1C991708}"/>
              </a:ext>
            </a:extLst>
          </p:cNvPr>
          <p:cNvSpPr txBox="1"/>
          <p:nvPr/>
        </p:nvSpPr>
        <p:spPr>
          <a:xfrm>
            <a:off x="253011" y="2673800"/>
            <a:ext cx="3876774" cy="923330"/>
          </a:xfrm>
          <a:prstGeom prst="rect">
            <a:avLst/>
          </a:prstGeom>
          <a:noFill/>
        </p:spPr>
        <p:txBody>
          <a:bodyPr wrap="square">
            <a:spAutoFit/>
          </a:bodyPr>
          <a:lstStyle/>
          <a:p>
            <a:r>
              <a:rPr lang="en-US" dirty="0">
                <a:hlinkClick r:id="rId6"/>
              </a:rPr>
              <a:t>https://www.digikey.com/en/products/detail/rosenberger/19S141-40ML5/7926829</a:t>
            </a:r>
            <a:r>
              <a:rPr lang="en-US" dirty="0"/>
              <a:t> </a:t>
            </a:r>
          </a:p>
        </p:txBody>
      </p:sp>
      <p:sp>
        <p:nvSpPr>
          <p:cNvPr id="17" name="Rectangle: Rounded Corners 16">
            <a:extLst>
              <a:ext uri="{FF2B5EF4-FFF2-40B4-BE49-F238E27FC236}">
                <a16:creationId xmlns:a16="http://schemas.microsoft.com/office/drawing/2014/main" id="{2B6B13AC-A340-5512-896D-09E9175B02AA}"/>
              </a:ext>
            </a:extLst>
          </p:cNvPr>
          <p:cNvSpPr/>
          <p:nvPr/>
        </p:nvSpPr>
        <p:spPr>
          <a:xfrm>
            <a:off x="453452" y="3651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Smooth Bore SMP 19S141-40ML5</a:t>
            </a:r>
            <a:endParaRPr lang="en-US" sz="1350" dirty="0"/>
          </a:p>
        </p:txBody>
      </p:sp>
      <p:pic>
        <p:nvPicPr>
          <p:cNvPr id="23" name="Picture 22">
            <a:extLst>
              <a:ext uri="{FF2B5EF4-FFF2-40B4-BE49-F238E27FC236}">
                <a16:creationId xmlns:a16="http://schemas.microsoft.com/office/drawing/2014/main" id="{5D0DB678-FEC0-1624-BE6C-6824428AA7E2}"/>
              </a:ext>
            </a:extLst>
          </p:cNvPr>
          <p:cNvPicPr>
            <a:picLocks noChangeAspect="1"/>
          </p:cNvPicPr>
          <p:nvPr/>
        </p:nvPicPr>
        <p:blipFill>
          <a:blip r:embed="rId7"/>
          <a:stretch>
            <a:fillRect/>
          </a:stretch>
        </p:blipFill>
        <p:spPr>
          <a:xfrm>
            <a:off x="4807423" y="3127604"/>
            <a:ext cx="4231672" cy="2238375"/>
          </a:xfrm>
          <a:prstGeom prst="rect">
            <a:avLst/>
          </a:prstGeom>
        </p:spPr>
      </p:pic>
      <p:sp>
        <p:nvSpPr>
          <p:cNvPr id="19" name="Rectangle: Rounded Corners 18">
            <a:extLst>
              <a:ext uri="{FF2B5EF4-FFF2-40B4-BE49-F238E27FC236}">
                <a16:creationId xmlns:a16="http://schemas.microsoft.com/office/drawing/2014/main" id="{CAE16B4D-5DC8-A7C3-0340-09FF8A033CCC}"/>
              </a:ext>
            </a:extLst>
          </p:cNvPr>
          <p:cNvSpPr/>
          <p:nvPr/>
        </p:nvSpPr>
        <p:spPr>
          <a:xfrm>
            <a:off x="5458673" y="3127604"/>
            <a:ext cx="279865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 Connectivity</a:t>
            </a:r>
          </a:p>
          <a:p>
            <a:pPr algn="ctr"/>
            <a:r>
              <a:rPr lang="en-US" sz="1400" dirty="0"/>
              <a:t>49.9 Ohm 0201 </a:t>
            </a:r>
            <a:r>
              <a:rPr lang="en-US" sz="1400" dirty="0" err="1"/>
              <a:t>NiCr</a:t>
            </a:r>
            <a:r>
              <a:rPr lang="en-US" sz="1400" dirty="0"/>
              <a:t> Resistor CPF0201B49R9E1</a:t>
            </a:r>
            <a:endParaRPr lang="en-US" sz="1350" dirty="0"/>
          </a:p>
        </p:txBody>
      </p:sp>
      <p:sp>
        <p:nvSpPr>
          <p:cNvPr id="25" name="TextBox 24">
            <a:extLst>
              <a:ext uri="{FF2B5EF4-FFF2-40B4-BE49-F238E27FC236}">
                <a16:creationId xmlns:a16="http://schemas.microsoft.com/office/drawing/2014/main" id="{E1EF0827-9AE1-9BC1-8AFF-2168C87D1E15}"/>
              </a:ext>
            </a:extLst>
          </p:cNvPr>
          <p:cNvSpPr txBox="1"/>
          <p:nvPr/>
        </p:nvSpPr>
        <p:spPr>
          <a:xfrm>
            <a:off x="4424675" y="5180298"/>
            <a:ext cx="4614420" cy="923330"/>
          </a:xfrm>
          <a:prstGeom prst="rect">
            <a:avLst/>
          </a:prstGeom>
          <a:noFill/>
        </p:spPr>
        <p:txBody>
          <a:bodyPr wrap="square">
            <a:spAutoFit/>
          </a:bodyPr>
          <a:lstStyle/>
          <a:p>
            <a:r>
              <a:rPr lang="en-US" dirty="0">
                <a:hlinkClick r:id="rId8"/>
              </a:rPr>
              <a:t>https://www.digikey.com/en/products/detail/te-connectivity-passive-product/CPF0201B49R9E1/14007284</a:t>
            </a:r>
            <a:r>
              <a:rPr lang="en-US" dirty="0"/>
              <a:t> </a:t>
            </a:r>
          </a:p>
        </p:txBody>
      </p:sp>
      <p:sp>
        <p:nvSpPr>
          <p:cNvPr id="26" name="TextBox 25">
            <a:extLst>
              <a:ext uri="{FF2B5EF4-FFF2-40B4-BE49-F238E27FC236}">
                <a16:creationId xmlns:a16="http://schemas.microsoft.com/office/drawing/2014/main" id="{D667E2BA-3A3B-9830-C4BA-9FF591907491}"/>
              </a:ext>
            </a:extLst>
          </p:cNvPr>
          <p:cNvSpPr txBox="1"/>
          <p:nvPr/>
        </p:nvSpPr>
        <p:spPr>
          <a:xfrm>
            <a:off x="104905" y="5353238"/>
            <a:ext cx="3043648" cy="1477328"/>
          </a:xfrm>
          <a:prstGeom prst="rect">
            <a:avLst/>
          </a:prstGeom>
          <a:noFill/>
        </p:spPr>
        <p:txBody>
          <a:bodyPr wrap="square">
            <a:spAutoFit/>
          </a:bodyPr>
          <a:lstStyle/>
          <a:p>
            <a:r>
              <a:rPr lang="en-US" dirty="0">
                <a:hlinkClick r:id="rId9"/>
              </a:rPr>
              <a:t>https://www.mouser.com/ProductDetail/Amphenol-RF/SMP-FS2A-645?qs=u16ybLDytRZu9pNzWfGeSw%3D%3D</a:t>
            </a:r>
            <a:r>
              <a:rPr lang="en-US" dirty="0"/>
              <a:t> </a:t>
            </a:r>
          </a:p>
        </p:txBody>
      </p:sp>
      <p:sp>
        <p:nvSpPr>
          <p:cNvPr id="30" name="Rectangle: Rounded Corners 29">
            <a:extLst>
              <a:ext uri="{FF2B5EF4-FFF2-40B4-BE49-F238E27FC236}">
                <a16:creationId xmlns:a16="http://schemas.microsoft.com/office/drawing/2014/main" id="{880D8BCF-B181-8157-8F0E-E7AEE0DAB5FE}"/>
              </a:ext>
            </a:extLst>
          </p:cNvPr>
          <p:cNvSpPr/>
          <p:nvPr/>
        </p:nvSpPr>
        <p:spPr>
          <a:xfrm>
            <a:off x="811797" y="3734298"/>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Amphenol SMP-FS2A-645 </a:t>
            </a:r>
          </a:p>
          <a:p>
            <a:pPr algn="ctr"/>
            <a:r>
              <a:rPr lang="en-US" sz="1350" dirty="0"/>
              <a:t>F-F SMP Bullet</a:t>
            </a:r>
          </a:p>
        </p:txBody>
      </p:sp>
    </p:spTree>
    <p:extLst>
      <p:ext uri="{BB962C8B-B14F-4D97-AF65-F5344CB8AC3E}">
        <p14:creationId xmlns:p14="http://schemas.microsoft.com/office/powerpoint/2010/main" val="3085168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77C4662-42D1-89F5-D15A-FC40BB5DDBFB}"/>
              </a:ext>
            </a:extLst>
          </p:cNvPr>
          <p:cNvPicPr>
            <a:picLocks noChangeAspect="1"/>
          </p:cNvPicPr>
          <p:nvPr/>
        </p:nvPicPr>
        <p:blipFill>
          <a:blip r:embed="rId2"/>
          <a:stretch>
            <a:fillRect/>
          </a:stretch>
        </p:blipFill>
        <p:spPr>
          <a:xfrm>
            <a:off x="4572000" y="3717649"/>
            <a:ext cx="4106282" cy="2634526"/>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screenshot of a computer&#10;&#10;Description automatically generated with low confidence">
            <a:extLst>
              <a:ext uri="{FF2B5EF4-FFF2-40B4-BE49-F238E27FC236}">
                <a16:creationId xmlns:a16="http://schemas.microsoft.com/office/drawing/2014/main" id="{74944DD4-9DD1-5780-29AD-4A2E9AC72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912" y="323468"/>
            <a:ext cx="3507488" cy="1601167"/>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06F89BDA-5972-DE4F-6B9F-21C5F212D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09" y="303226"/>
            <a:ext cx="3574193" cy="160116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4764AB7-7967-CB2F-F3A6-3C7453FD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60" y="2139613"/>
            <a:ext cx="3664490" cy="1654930"/>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044B3BF6-5CB9-019A-C162-EC18B65BB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610" y="4029762"/>
            <a:ext cx="3585989" cy="1662507"/>
          </a:xfrm>
          <a:prstGeom prst="rect">
            <a:avLst/>
          </a:prstGeom>
        </p:spPr>
      </p:pic>
      <p:pic>
        <p:nvPicPr>
          <p:cNvPr id="16" name="Picture 15" descr="A screenshot of a game&#10;&#10;Description automatically generated with medium confidence">
            <a:extLst>
              <a:ext uri="{FF2B5EF4-FFF2-40B4-BE49-F238E27FC236}">
                <a16:creationId xmlns:a16="http://schemas.microsoft.com/office/drawing/2014/main" id="{429497E8-EC10-46CD-4FE1-C0AB451513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912" y="2121167"/>
            <a:ext cx="3632387" cy="1733639"/>
          </a:xfrm>
          <a:prstGeom prst="rect">
            <a:avLst/>
          </a:prstGeom>
        </p:spPr>
      </p:pic>
      <p:sp>
        <p:nvSpPr>
          <p:cNvPr id="17" name="Rectangle: Rounded Corners 16">
            <a:extLst>
              <a:ext uri="{FF2B5EF4-FFF2-40B4-BE49-F238E27FC236}">
                <a16:creationId xmlns:a16="http://schemas.microsoft.com/office/drawing/2014/main" id="{10CB245F-09DA-179B-ABE4-237CA31125D9}"/>
              </a:ext>
            </a:extLst>
          </p:cNvPr>
          <p:cNvSpPr/>
          <p:nvPr/>
        </p:nvSpPr>
        <p:spPr>
          <a:xfrm>
            <a:off x="1922517"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Short</a:t>
            </a:r>
          </a:p>
        </p:txBody>
      </p:sp>
      <p:sp>
        <p:nvSpPr>
          <p:cNvPr id="18" name="Rectangle: Rounded Corners 17">
            <a:extLst>
              <a:ext uri="{FF2B5EF4-FFF2-40B4-BE49-F238E27FC236}">
                <a16:creationId xmlns:a16="http://schemas.microsoft.com/office/drawing/2014/main" id="{3CD24441-D12B-A68F-23B0-946C6DF08FD9}"/>
              </a:ext>
            </a:extLst>
          </p:cNvPr>
          <p:cNvSpPr/>
          <p:nvPr/>
        </p:nvSpPr>
        <p:spPr>
          <a:xfrm>
            <a:off x="1922517" y="352274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Open</a:t>
            </a:r>
          </a:p>
        </p:txBody>
      </p:sp>
      <p:sp>
        <p:nvSpPr>
          <p:cNvPr id="19" name="Rectangle: Rounded Corners 18">
            <a:extLst>
              <a:ext uri="{FF2B5EF4-FFF2-40B4-BE49-F238E27FC236}">
                <a16:creationId xmlns:a16="http://schemas.microsoft.com/office/drawing/2014/main" id="{1F0ACE2F-8F4F-70C8-4BE6-5B490EAAD2DA}"/>
              </a:ext>
            </a:extLst>
          </p:cNvPr>
          <p:cNvSpPr/>
          <p:nvPr/>
        </p:nvSpPr>
        <p:spPr>
          <a:xfrm>
            <a:off x="1922517" y="537982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Load</a:t>
            </a:r>
          </a:p>
        </p:txBody>
      </p:sp>
      <p:sp>
        <p:nvSpPr>
          <p:cNvPr id="20" name="Rectangle: Rounded Corners 19">
            <a:extLst>
              <a:ext uri="{FF2B5EF4-FFF2-40B4-BE49-F238E27FC236}">
                <a16:creationId xmlns:a16="http://schemas.microsoft.com/office/drawing/2014/main" id="{168DEE69-DD0D-362A-F374-59C518E4C2AA}"/>
              </a:ext>
            </a:extLst>
          </p:cNvPr>
          <p:cNvSpPr/>
          <p:nvPr/>
        </p:nvSpPr>
        <p:spPr>
          <a:xfrm>
            <a:off x="6230569"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Through</a:t>
            </a:r>
          </a:p>
        </p:txBody>
      </p:sp>
      <p:sp>
        <p:nvSpPr>
          <p:cNvPr id="21" name="Rectangle: Rounded Corners 20">
            <a:extLst>
              <a:ext uri="{FF2B5EF4-FFF2-40B4-BE49-F238E27FC236}">
                <a16:creationId xmlns:a16="http://schemas.microsoft.com/office/drawing/2014/main" id="{FE3C8FA4-287F-7E8E-FDC7-9C06A37DBA12}"/>
              </a:ext>
            </a:extLst>
          </p:cNvPr>
          <p:cNvSpPr/>
          <p:nvPr/>
        </p:nvSpPr>
        <p:spPr>
          <a:xfrm>
            <a:off x="6123332" y="3641025"/>
            <a:ext cx="1069316" cy="2137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mm Chip</a:t>
            </a:r>
          </a:p>
        </p:txBody>
      </p:sp>
    </p:spTree>
    <p:extLst>
      <p:ext uri="{BB962C8B-B14F-4D97-AF65-F5344CB8AC3E}">
        <p14:creationId xmlns:p14="http://schemas.microsoft.com/office/powerpoint/2010/main" val="10922075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mputer chip&#10;&#10;Description automatically generated with low confidence">
            <a:extLst>
              <a:ext uri="{FF2B5EF4-FFF2-40B4-BE49-F238E27FC236}">
                <a16:creationId xmlns:a16="http://schemas.microsoft.com/office/drawing/2014/main" id="{6B23A137-B16E-E98A-5CEB-8E8E4C0D6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082" y="296414"/>
            <a:ext cx="6644326" cy="5882856"/>
          </a:xfrm>
          <a:prstGeom prst="rect">
            <a:avLst/>
          </a:prstGeom>
        </p:spPr>
      </p:pic>
      <p:sp>
        <p:nvSpPr>
          <p:cNvPr id="6" name="Rectangle: Rounded Corners 5">
            <a:extLst>
              <a:ext uri="{FF2B5EF4-FFF2-40B4-BE49-F238E27FC236}">
                <a16:creationId xmlns:a16="http://schemas.microsoft.com/office/drawing/2014/main" id="{F920E975-D8FA-FF2D-AB5D-A2370D8323B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600245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9FC5E-F252-2F0C-A214-AF2D89283906}"/>
              </a:ext>
            </a:extLst>
          </p:cNvPr>
          <p:cNvPicPr>
            <a:picLocks noChangeAspect="1"/>
          </p:cNvPicPr>
          <p:nvPr/>
        </p:nvPicPr>
        <p:blipFill>
          <a:blip r:embed="rId2"/>
          <a:stretch>
            <a:fillRect/>
          </a:stretch>
        </p:blipFill>
        <p:spPr>
          <a:xfrm>
            <a:off x="452437" y="94072"/>
            <a:ext cx="8239125" cy="5067300"/>
          </a:xfrm>
          <a:prstGeom prst="rect">
            <a:avLst/>
          </a:prstGeom>
        </p:spPr>
      </p:pic>
      <p:sp>
        <p:nvSpPr>
          <p:cNvPr id="6" name="TextBox 5">
            <a:extLst>
              <a:ext uri="{FF2B5EF4-FFF2-40B4-BE49-F238E27FC236}">
                <a16:creationId xmlns:a16="http://schemas.microsoft.com/office/drawing/2014/main" id="{F5CDF1F0-DE84-4E60-D3F5-D4D57E998619}"/>
              </a:ext>
            </a:extLst>
          </p:cNvPr>
          <p:cNvSpPr txBox="1"/>
          <p:nvPr/>
        </p:nvSpPr>
        <p:spPr>
          <a:xfrm>
            <a:off x="837473" y="4926806"/>
            <a:ext cx="3876774" cy="923330"/>
          </a:xfrm>
          <a:prstGeom prst="rect">
            <a:avLst/>
          </a:prstGeom>
          <a:noFill/>
        </p:spPr>
        <p:txBody>
          <a:bodyPr wrap="square">
            <a:spAutoFit/>
          </a:bodyPr>
          <a:lstStyle/>
          <a:p>
            <a:r>
              <a:rPr lang="en-US" dirty="0">
                <a:hlinkClick r:id="rId3"/>
              </a:rPr>
              <a:t>https://www.digikey.com/en/products/detail/rosenberger/19S141-40ML5/7926829</a:t>
            </a:r>
            <a:r>
              <a:rPr lang="en-US" dirty="0"/>
              <a:t> </a:t>
            </a:r>
          </a:p>
        </p:txBody>
      </p:sp>
      <p:sp>
        <p:nvSpPr>
          <p:cNvPr id="7" name="Rectangle: Rounded Corners 6">
            <a:extLst>
              <a:ext uri="{FF2B5EF4-FFF2-40B4-BE49-F238E27FC236}">
                <a16:creationId xmlns:a16="http://schemas.microsoft.com/office/drawing/2014/main" id="{CFED3047-126A-BF87-2AAF-AEA7DD281376}"/>
              </a:ext>
            </a:extLst>
          </p:cNvPr>
          <p:cNvSpPr/>
          <p:nvPr/>
        </p:nvSpPr>
        <p:spPr>
          <a:xfrm>
            <a:off x="2775860" y="911880"/>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Smooth Bore SMP 19S141-40ML5</a:t>
            </a:r>
            <a:endParaRPr lang="en-US" sz="1350" dirty="0"/>
          </a:p>
        </p:txBody>
      </p:sp>
    </p:spTree>
    <p:extLst>
      <p:ext uri="{BB962C8B-B14F-4D97-AF65-F5344CB8AC3E}">
        <p14:creationId xmlns:p14="http://schemas.microsoft.com/office/powerpoint/2010/main" val="9298988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A2CC5-117A-7CA3-9942-423A09B40BA3}"/>
              </a:ext>
            </a:extLst>
          </p:cNvPr>
          <p:cNvPicPr>
            <a:picLocks noChangeAspect="1"/>
          </p:cNvPicPr>
          <p:nvPr/>
        </p:nvPicPr>
        <p:blipFill rotWithShape="1">
          <a:blip r:embed="rId2"/>
          <a:srcRect t="3430" b="6395"/>
          <a:stretch/>
        </p:blipFill>
        <p:spPr>
          <a:xfrm>
            <a:off x="134086" y="876693"/>
            <a:ext cx="7953375" cy="4157220"/>
          </a:xfrm>
          <a:prstGeom prst="rect">
            <a:avLst/>
          </a:prstGeom>
        </p:spPr>
      </p:pic>
      <p:sp>
        <p:nvSpPr>
          <p:cNvPr id="6" name="TextBox 5">
            <a:extLst>
              <a:ext uri="{FF2B5EF4-FFF2-40B4-BE49-F238E27FC236}">
                <a16:creationId xmlns:a16="http://schemas.microsoft.com/office/drawing/2014/main" id="{26D7623A-7600-0456-9D1D-0C45C458FC0D}"/>
              </a:ext>
            </a:extLst>
          </p:cNvPr>
          <p:cNvSpPr txBox="1"/>
          <p:nvPr/>
        </p:nvSpPr>
        <p:spPr>
          <a:xfrm>
            <a:off x="359428" y="4608520"/>
            <a:ext cx="3043648" cy="1477328"/>
          </a:xfrm>
          <a:prstGeom prst="rect">
            <a:avLst/>
          </a:prstGeom>
          <a:noFill/>
        </p:spPr>
        <p:txBody>
          <a:bodyPr wrap="square">
            <a:spAutoFit/>
          </a:bodyPr>
          <a:lstStyle/>
          <a:p>
            <a:r>
              <a:rPr lang="en-US" dirty="0">
                <a:hlinkClick r:id="rId3"/>
              </a:rPr>
              <a:t>https://www.mouser.com/ProductDetail/Amphenol-RF/SMP-FS2A-645?qs=u16ybLDytRZu9pNzWfGeSw%3D%3D</a:t>
            </a:r>
            <a:r>
              <a:rPr lang="en-US" dirty="0"/>
              <a:t> </a:t>
            </a:r>
          </a:p>
        </p:txBody>
      </p:sp>
      <p:sp>
        <p:nvSpPr>
          <p:cNvPr id="7" name="Rectangle: Rounded Corners 6">
            <a:extLst>
              <a:ext uri="{FF2B5EF4-FFF2-40B4-BE49-F238E27FC236}">
                <a16:creationId xmlns:a16="http://schemas.microsoft.com/office/drawing/2014/main" id="{AD59D76E-730D-6260-E9EC-98A5D4A97372}"/>
              </a:ext>
            </a:extLst>
          </p:cNvPr>
          <p:cNvSpPr/>
          <p:nvPr/>
        </p:nvSpPr>
        <p:spPr>
          <a:xfrm>
            <a:off x="4280861" y="3429000"/>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Amphenol SMP-FS2A-645 </a:t>
            </a:r>
          </a:p>
          <a:p>
            <a:pPr algn="ctr"/>
            <a:r>
              <a:rPr lang="en-US" sz="1350" dirty="0"/>
              <a:t>F-F SMP Bullet</a:t>
            </a:r>
          </a:p>
        </p:txBody>
      </p:sp>
    </p:spTree>
    <p:extLst>
      <p:ext uri="{BB962C8B-B14F-4D97-AF65-F5344CB8AC3E}">
        <p14:creationId xmlns:p14="http://schemas.microsoft.com/office/powerpoint/2010/main" val="10866653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4" name="Picture 3">
            <a:extLst>
              <a:ext uri="{FF2B5EF4-FFF2-40B4-BE49-F238E27FC236}">
                <a16:creationId xmlns:a16="http://schemas.microsoft.com/office/drawing/2014/main" id="{0D195C29-0CA1-40E1-DA53-558146E880C2}"/>
              </a:ext>
            </a:extLst>
          </p:cNvPr>
          <p:cNvPicPr>
            <a:picLocks noChangeAspect="1"/>
          </p:cNvPicPr>
          <p:nvPr/>
        </p:nvPicPr>
        <p:blipFill>
          <a:blip r:embed="rId2"/>
          <a:stretch>
            <a:fillRect/>
          </a:stretch>
        </p:blipFill>
        <p:spPr>
          <a:xfrm>
            <a:off x="405353" y="1055279"/>
            <a:ext cx="8059918" cy="3807886"/>
          </a:xfrm>
          <a:prstGeom prst="rect">
            <a:avLst/>
          </a:prstGeom>
        </p:spPr>
      </p:pic>
      <p:sp>
        <p:nvSpPr>
          <p:cNvPr id="5" name="Rectangle: Rounded Corners 4">
            <a:extLst>
              <a:ext uri="{FF2B5EF4-FFF2-40B4-BE49-F238E27FC236}">
                <a16:creationId xmlns:a16="http://schemas.microsoft.com/office/drawing/2014/main" id="{2D102228-1234-94A6-52AD-7E0C0A756301}"/>
              </a:ext>
            </a:extLst>
          </p:cNvPr>
          <p:cNvSpPr/>
          <p:nvPr/>
        </p:nvSpPr>
        <p:spPr>
          <a:xfrm>
            <a:off x="279474" y="1788998"/>
            <a:ext cx="279865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 Connectivity</a:t>
            </a:r>
          </a:p>
          <a:p>
            <a:pPr algn="ctr"/>
            <a:r>
              <a:rPr lang="en-US" sz="1400" dirty="0"/>
              <a:t>49.9 Ohm 0201 </a:t>
            </a:r>
            <a:r>
              <a:rPr lang="en-US" sz="1400" dirty="0" err="1"/>
              <a:t>NiCr</a:t>
            </a:r>
            <a:r>
              <a:rPr lang="en-US" sz="1400" dirty="0"/>
              <a:t> Resistor CPF0201B49R9E1</a:t>
            </a:r>
            <a:endParaRPr lang="en-US" sz="1350" dirty="0"/>
          </a:p>
        </p:txBody>
      </p:sp>
      <p:sp>
        <p:nvSpPr>
          <p:cNvPr id="6" name="TextBox 5">
            <a:extLst>
              <a:ext uri="{FF2B5EF4-FFF2-40B4-BE49-F238E27FC236}">
                <a16:creationId xmlns:a16="http://schemas.microsoft.com/office/drawing/2014/main" id="{675EA3D8-B098-7B6A-A3BD-7EDCD2BA23BE}"/>
              </a:ext>
            </a:extLst>
          </p:cNvPr>
          <p:cNvSpPr txBox="1"/>
          <p:nvPr/>
        </p:nvSpPr>
        <p:spPr>
          <a:xfrm>
            <a:off x="2435619" y="4946115"/>
            <a:ext cx="4614420" cy="923330"/>
          </a:xfrm>
          <a:prstGeom prst="rect">
            <a:avLst/>
          </a:prstGeom>
          <a:noFill/>
        </p:spPr>
        <p:txBody>
          <a:bodyPr wrap="square">
            <a:spAutoFit/>
          </a:bodyPr>
          <a:lstStyle/>
          <a:p>
            <a:r>
              <a:rPr lang="en-US" dirty="0">
                <a:hlinkClick r:id="rId3"/>
              </a:rPr>
              <a:t>https://www.digikey.com/en/products/detail/te-connectivity-passive-product/CPF0201B49R9E1/14007284</a:t>
            </a:r>
            <a:r>
              <a:rPr lang="en-US" dirty="0"/>
              <a:t> </a:t>
            </a:r>
          </a:p>
        </p:txBody>
      </p:sp>
    </p:spTree>
    <p:extLst>
      <p:ext uri="{BB962C8B-B14F-4D97-AF65-F5344CB8AC3E}">
        <p14:creationId xmlns:p14="http://schemas.microsoft.com/office/powerpoint/2010/main" val="14127618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926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5CB1-2B5B-C409-E826-8C9DFD871130}"/>
              </a:ext>
            </a:extLst>
          </p:cNvPr>
          <p:cNvSpPr>
            <a:spLocks noGrp="1"/>
          </p:cNvSpPr>
          <p:nvPr>
            <p:ph type="title"/>
          </p:nvPr>
        </p:nvSpPr>
        <p:spPr/>
        <p:txBody>
          <a:bodyPr/>
          <a:lstStyle/>
          <a:p>
            <a:r>
              <a:rPr lang="en-US" dirty="0"/>
              <a:t>Punch hole locations </a:t>
            </a:r>
            <a:br>
              <a:rPr lang="en-US" dirty="0"/>
            </a:br>
            <a:r>
              <a:rPr lang="en-US" dirty="0"/>
              <a:t>with sharp object</a:t>
            </a:r>
          </a:p>
        </p:txBody>
      </p:sp>
      <p:pic>
        <p:nvPicPr>
          <p:cNvPr id="4" name="Picture 3" descr="Text&#10;&#10;Description automatically generated with medium confidence">
            <a:extLst>
              <a:ext uri="{FF2B5EF4-FFF2-40B4-BE49-F238E27FC236}">
                <a16:creationId xmlns:a16="http://schemas.microsoft.com/office/drawing/2014/main" id="{096947F4-69B2-3D13-1E3E-C2EE0D410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285" y="2337790"/>
            <a:ext cx="3866995" cy="2842816"/>
          </a:xfrm>
          <a:prstGeom prst="rect">
            <a:avLst/>
          </a:prstGeom>
        </p:spPr>
      </p:pic>
      <p:pic>
        <p:nvPicPr>
          <p:cNvPr id="5" name="Picture 4" descr="A close-up of a pen&#10;&#10;Description automatically generated with low confidence">
            <a:extLst>
              <a:ext uri="{FF2B5EF4-FFF2-40B4-BE49-F238E27FC236}">
                <a16:creationId xmlns:a16="http://schemas.microsoft.com/office/drawing/2014/main" id="{0FC57D5D-A224-31D7-C51D-7A76C1122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40" y="3759198"/>
            <a:ext cx="2060171" cy="1846874"/>
          </a:xfrm>
          <a:prstGeom prst="rect">
            <a:avLst/>
          </a:prstGeom>
        </p:spPr>
      </p:pic>
      <p:pic>
        <p:nvPicPr>
          <p:cNvPr id="11" name="Picture 10" descr="A hand holding a pen&#10;&#10;Description automatically generated with medium confidence">
            <a:extLst>
              <a:ext uri="{FF2B5EF4-FFF2-40B4-BE49-F238E27FC236}">
                <a16:creationId xmlns:a16="http://schemas.microsoft.com/office/drawing/2014/main" id="{916D2683-70FD-F714-B276-A5E7CE2F3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040" y="1708094"/>
            <a:ext cx="2060171" cy="2056146"/>
          </a:xfrm>
          <a:prstGeom prst="rect">
            <a:avLst/>
          </a:prstGeom>
        </p:spPr>
      </p:pic>
    </p:spTree>
    <p:extLst>
      <p:ext uri="{BB962C8B-B14F-4D97-AF65-F5344CB8AC3E}">
        <p14:creationId xmlns:p14="http://schemas.microsoft.com/office/powerpoint/2010/main" val="36963155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1177006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AE17-C765-A757-3240-6C7F4F79084E}"/>
              </a:ext>
            </a:extLst>
          </p:cNvPr>
          <p:cNvSpPr>
            <a:spLocks noGrp="1"/>
          </p:cNvSpPr>
          <p:nvPr>
            <p:ph type="title"/>
          </p:nvPr>
        </p:nvSpPr>
        <p:spPr/>
        <p:txBody>
          <a:bodyPr/>
          <a:lstStyle/>
          <a:p>
            <a:r>
              <a:rPr lang="en-US" dirty="0"/>
              <a:t>Drill pattern in center of board</a:t>
            </a:r>
          </a:p>
        </p:txBody>
      </p:sp>
      <p:pic>
        <p:nvPicPr>
          <p:cNvPr id="13" name="Picture 12" descr="A close up of a wood surface&#10;&#10;Description automatically generated with low confidence">
            <a:extLst>
              <a:ext uri="{FF2B5EF4-FFF2-40B4-BE49-F238E27FC236}">
                <a16:creationId xmlns:a16="http://schemas.microsoft.com/office/drawing/2014/main" id="{654F48A9-B8D4-1A9B-3E1E-5BE556648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07" y="2632012"/>
            <a:ext cx="6958853" cy="2578280"/>
          </a:xfrm>
          <a:prstGeom prst="rect">
            <a:avLst/>
          </a:prstGeom>
        </p:spPr>
      </p:pic>
      <p:sp>
        <p:nvSpPr>
          <p:cNvPr id="14" name="TextBox 13">
            <a:extLst>
              <a:ext uri="{FF2B5EF4-FFF2-40B4-BE49-F238E27FC236}">
                <a16:creationId xmlns:a16="http://schemas.microsoft.com/office/drawing/2014/main" id="{25E1B44B-297B-F966-9940-809D4960A4D9}"/>
              </a:ext>
            </a:extLst>
          </p:cNvPr>
          <p:cNvSpPr txBox="1"/>
          <p:nvPr/>
        </p:nvSpPr>
        <p:spPr>
          <a:xfrm>
            <a:off x="4449960" y="2204291"/>
            <a:ext cx="461986" cy="275588"/>
          </a:xfrm>
          <a:prstGeom prst="rect">
            <a:avLst/>
          </a:prstGeom>
          <a:noFill/>
        </p:spPr>
        <p:txBody>
          <a:bodyPr wrap="none" rtlCol="0">
            <a:spAutoFit/>
          </a:bodyPr>
          <a:lstStyle/>
          <a:p>
            <a:r>
              <a:rPr lang="en-US" sz="1191" dirty="0"/>
              <a:t>1/8”</a:t>
            </a:r>
          </a:p>
        </p:txBody>
      </p:sp>
      <p:cxnSp>
        <p:nvCxnSpPr>
          <p:cNvPr id="16" name="Straight Arrow Connector 15">
            <a:extLst>
              <a:ext uri="{FF2B5EF4-FFF2-40B4-BE49-F238E27FC236}">
                <a16:creationId xmlns:a16="http://schemas.microsoft.com/office/drawing/2014/main" id="{D0E3E4F5-CF7D-5D34-3638-4633D680E520}"/>
              </a:ext>
            </a:extLst>
          </p:cNvPr>
          <p:cNvCxnSpPr/>
          <p:nvPr/>
        </p:nvCxnSpPr>
        <p:spPr>
          <a:xfrm flipH="1">
            <a:off x="4067737" y="2400854"/>
            <a:ext cx="427298" cy="807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D04D8B-73D4-4567-1392-C7F91575F375}"/>
              </a:ext>
            </a:extLst>
          </p:cNvPr>
          <p:cNvCxnSpPr>
            <a:cxnSpLocks/>
          </p:cNvCxnSpPr>
          <p:nvPr/>
        </p:nvCxnSpPr>
        <p:spPr>
          <a:xfrm>
            <a:off x="4745632" y="2400854"/>
            <a:ext cx="362152" cy="807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339D2D-315E-E36B-8990-457399F1BC2C}"/>
              </a:ext>
            </a:extLst>
          </p:cNvPr>
          <p:cNvCxnSpPr>
            <a:cxnSpLocks/>
          </p:cNvCxnSpPr>
          <p:nvPr/>
        </p:nvCxnSpPr>
        <p:spPr>
          <a:xfrm flipH="1">
            <a:off x="4067735" y="2471569"/>
            <a:ext cx="504265" cy="1937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2C780D-9F56-CFC1-C0A0-CE09194ADD2A}"/>
              </a:ext>
            </a:extLst>
          </p:cNvPr>
          <p:cNvCxnSpPr>
            <a:cxnSpLocks/>
          </p:cNvCxnSpPr>
          <p:nvPr/>
        </p:nvCxnSpPr>
        <p:spPr>
          <a:xfrm>
            <a:off x="4659383" y="2477873"/>
            <a:ext cx="522719" cy="1894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E378FC-8C7A-4113-02BB-40CC42083651}"/>
              </a:ext>
            </a:extLst>
          </p:cNvPr>
          <p:cNvSpPr txBox="1"/>
          <p:nvPr/>
        </p:nvSpPr>
        <p:spPr>
          <a:xfrm>
            <a:off x="4420594" y="5301675"/>
            <a:ext cx="538930" cy="275588"/>
          </a:xfrm>
          <a:prstGeom prst="rect">
            <a:avLst/>
          </a:prstGeom>
          <a:noFill/>
        </p:spPr>
        <p:txBody>
          <a:bodyPr wrap="none" rtlCol="0">
            <a:spAutoFit/>
          </a:bodyPr>
          <a:lstStyle/>
          <a:p>
            <a:r>
              <a:rPr lang="en-US" sz="1191" dirty="0"/>
              <a:t>1/16”</a:t>
            </a:r>
          </a:p>
        </p:txBody>
      </p:sp>
      <p:cxnSp>
        <p:nvCxnSpPr>
          <p:cNvPr id="25" name="Straight Arrow Connector 24">
            <a:extLst>
              <a:ext uri="{FF2B5EF4-FFF2-40B4-BE49-F238E27FC236}">
                <a16:creationId xmlns:a16="http://schemas.microsoft.com/office/drawing/2014/main" id="{DD89E98F-CCED-B548-ED83-8CE4B965C058}"/>
              </a:ext>
            </a:extLst>
          </p:cNvPr>
          <p:cNvCxnSpPr>
            <a:cxnSpLocks/>
          </p:cNvCxnSpPr>
          <p:nvPr/>
        </p:nvCxnSpPr>
        <p:spPr>
          <a:xfrm flipV="1">
            <a:off x="4909896" y="4192890"/>
            <a:ext cx="2130501" cy="12253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EF9A12-7129-B32F-1558-97CAC1E6C5EC}"/>
              </a:ext>
            </a:extLst>
          </p:cNvPr>
          <p:cNvCxnSpPr>
            <a:cxnSpLocks/>
          </p:cNvCxnSpPr>
          <p:nvPr/>
        </p:nvCxnSpPr>
        <p:spPr>
          <a:xfrm flipV="1">
            <a:off x="4926705" y="3604184"/>
            <a:ext cx="2113692" cy="169749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96775C7-454A-8F95-8B43-00F0371A1DC6}"/>
              </a:ext>
            </a:extLst>
          </p:cNvPr>
          <p:cNvCxnSpPr>
            <a:cxnSpLocks/>
          </p:cNvCxnSpPr>
          <p:nvPr/>
        </p:nvCxnSpPr>
        <p:spPr>
          <a:xfrm flipV="1">
            <a:off x="4792787" y="3899339"/>
            <a:ext cx="967561" cy="140233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8C9560-2459-C047-A27F-CC12959E9F3E}"/>
              </a:ext>
            </a:extLst>
          </p:cNvPr>
          <p:cNvCxnSpPr>
            <a:cxnSpLocks/>
          </p:cNvCxnSpPr>
          <p:nvPr/>
        </p:nvCxnSpPr>
        <p:spPr>
          <a:xfrm flipV="1">
            <a:off x="4636481" y="3899340"/>
            <a:ext cx="545619" cy="13937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20E91D-98FB-9337-5B58-17FF22858D7E}"/>
              </a:ext>
            </a:extLst>
          </p:cNvPr>
          <p:cNvCxnSpPr>
            <a:cxnSpLocks/>
          </p:cNvCxnSpPr>
          <p:nvPr/>
        </p:nvCxnSpPr>
        <p:spPr>
          <a:xfrm flipH="1" flipV="1">
            <a:off x="4058235" y="3921150"/>
            <a:ext cx="483532" cy="13719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DEA247-694E-0E4F-3240-6A679E1A8785}"/>
              </a:ext>
            </a:extLst>
          </p:cNvPr>
          <p:cNvCxnSpPr>
            <a:cxnSpLocks/>
          </p:cNvCxnSpPr>
          <p:nvPr/>
        </p:nvCxnSpPr>
        <p:spPr>
          <a:xfrm flipH="1" flipV="1">
            <a:off x="3453784" y="3921152"/>
            <a:ext cx="996179" cy="13805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E664465-82D5-041A-65F5-EAAF39AD0DE7}"/>
              </a:ext>
            </a:extLst>
          </p:cNvPr>
          <p:cNvCxnSpPr>
            <a:cxnSpLocks/>
          </p:cNvCxnSpPr>
          <p:nvPr/>
        </p:nvCxnSpPr>
        <p:spPr>
          <a:xfrm flipH="1" flipV="1">
            <a:off x="2082658" y="4235823"/>
            <a:ext cx="812760" cy="108043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A90FAF-0042-4F72-BE86-5FA6DCE31F7E}"/>
              </a:ext>
            </a:extLst>
          </p:cNvPr>
          <p:cNvCxnSpPr>
            <a:cxnSpLocks/>
          </p:cNvCxnSpPr>
          <p:nvPr/>
        </p:nvCxnSpPr>
        <p:spPr>
          <a:xfrm flipH="1" flipV="1">
            <a:off x="1756650" y="3973608"/>
            <a:ext cx="1108542" cy="13908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EDF9B83-0E7E-6C5F-5519-EE3E737321CE}"/>
              </a:ext>
            </a:extLst>
          </p:cNvPr>
          <p:cNvCxnSpPr>
            <a:cxnSpLocks/>
          </p:cNvCxnSpPr>
          <p:nvPr/>
        </p:nvCxnSpPr>
        <p:spPr>
          <a:xfrm flipH="1" flipV="1">
            <a:off x="2405131" y="3973606"/>
            <a:ext cx="593468" cy="12891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1E7FB1E-5CCC-AD30-37C2-2AAA94618DA0}"/>
              </a:ext>
            </a:extLst>
          </p:cNvPr>
          <p:cNvSpPr txBox="1"/>
          <p:nvPr/>
        </p:nvSpPr>
        <p:spPr>
          <a:xfrm>
            <a:off x="2827072" y="5260037"/>
            <a:ext cx="538930" cy="275588"/>
          </a:xfrm>
          <a:prstGeom prst="rect">
            <a:avLst/>
          </a:prstGeom>
          <a:noFill/>
        </p:spPr>
        <p:txBody>
          <a:bodyPr wrap="none" rtlCol="0">
            <a:spAutoFit/>
          </a:bodyPr>
          <a:lstStyle/>
          <a:p>
            <a:r>
              <a:rPr lang="en-US" sz="1191" dirty="0"/>
              <a:t>1/16”</a:t>
            </a:r>
          </a:p>
        </p:txBody>
      </p:sp>
      <p:cxnSp>
        <p:nvCxnSpPr>
          <p:cNvPr id="63" name="Straight Arrow Connector 62">
            <a:extLst>
              <a:ext uri="{FF2B5EF4-FFF2-40B4-BE49-F238E27FC236}">
                <a16:creationId xmlns:a16="http://schemas.microsoft.com/office/drawing/2014/main" id="{289FE2C0-CAE8-BA8E-7BFD-DAEF441C6BF2}"/>
              </a:ext>
            </a:extLst>
          </p:cNvPr>
          <p:cNvCxnSpPr>
            <a:cxnSpLocks/>
          </p:cNvCxnSpPr>
          <p:nvPr/>
        </p:nvCxnSpPr>
        <p:spPr>
          <a:xfrm flipH="1" flipV="1">
            <a:off x="2103603" y="3731561"/>
            <a:ext cx="815453" cy="15073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01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F81A-616B-9C97-9179-AF6F9374AD28}"/>
              </a:ext>
            </a:extLst>
          </p:cNvPr>
          <p:cNvSpPr>
            <a:spLocks noGrp="1"/>
          </p:cNvSpPr>
          <p:nvPr>
            <p:ph type="title"/>
          </p:nvPr>
        </p:nvSpPr>
        <p:spPr/>
        <p:txBody>
          <a:bodyPr/>
          <a:lstStyle/>
          <a:p>
            <a:r>
              <a:rPr lang="en-US" dirty="0"/>
              <a:t>Rack, nut and thumb screw detail</a:t>
            </a:r>
          </a:p>
        </p:txBody>
      </p:sp>
      <p:pic>
        <p:nvPicPr>
          <p:cNvPr id="10" name="Content Placeholder 4" descr="A picture containing text, indoor, wooden&#10;&#10;Description automatically generated">
            <a:extLst>
              <a:ext uri="{FF2B5EF4-FFF2-40B4-BE49-F238E27FC236}">
                <a16:creationId xmlns:a16="http://schemas.microsoft.com/office/drawing/2014/main" id="{A86DCCF0-B03D-0006-08FD-B7D4325BAB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6522" y="2248668"/>
            <a:ext cx="2871211" cy="3226427"/>
          </a:xfrm>
        </p:spPr>
      </p:pic>
      <p:pic>
        <p:nvPicPr>
          <p:cNvPr id="9" name="Picture 8" descr="A picture containing electronics, computer&#10;&#10;Description automatically generated">
            <a:extLst>
              <a:ext uri="{FF2B5EF4-FFF2-40B4-BE49-F238E27FC236}">
                <a16:creationId xmlns:a16="http://schemas.microsoft.com/office/drawing/2014/main" id="{50F5DDD2-3558-DDC1-D2D2-8BEFC0CC8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196" y="2278647"/>
            <a:ext cx="2530701" cy="3196445"/>
          </a:xfrm>
          <a:prstGeom prst="rect">
            <a:avLst/>
          </a:prstGeom>
        </p:spPr>
      </p:pic>
    </p:spTree>
    <p:extLst>
      <p:ext uri="{BB962C8B-B14F-4D97-AF65-F5344CB8AC3E}">
        <p14:creationId xmlns:p14="http://schemas.microsoft.com/office/powerpoint/2010/main" val="3352195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endParaRPr lang="en-US"/>
          </a:p>
        </p:txBody>
      </p:sp>
      <p:pic>
        <p:nvPicPr>
          <p:cNvPr id="4" name="Picture 3" descr="A picture containing table, wooden, indoor, wood&#10;&#10;Description automatically generated">
            <a:extLst>
              <a:ext uri="{FF2B5EF4-FFF2-40B4-BE49-F238E27FC236}">
                <a16:creationId xmlns:a16="http://schemas.microsoft.com/office/drawing/2014/main" id="{65027C84-0B22-7710-7B8B-520F41CD3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50" y="2342080"/>
            <a:ext cx="2557512" cy="1954555"/>
          </a:xfrm>
          <a:prstGeom prst="rect">
            <a:avLst/>
          </a:prstGeom>
        </p:spPr>
      </p:pic>
      <p:pic>
        <p:nvPicPr>
          <p:cNvPr id="6" name="Picture 5">
            <a:extLst>
              <a:ext uri="{FF2B5EF4-FFF2-40B4-BE49-F238E27FC236}">
                <a16:creationId xmlns:a16="http://schemas.microsoft.com/office/drawing/2014/main" id="{46E9EEB1-9CB6-9D18-C7E0-51DFA91E8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222" y="2614835"/>
            <a:ext cx="2489204" cy="1409048"/>
          </a:xfrm>
          <a:prstGeom prst="rect">
            <a:avLst/>
          </a:prstGeom>
        </p:spPr>
      </p:pic>
      <p:pic>
        <p:nvPicPr>
          <p:cNvPr id="8" name="Picture 7" descr="A picture containing indoor, wooden&#10;&#10;Description automatically generated">
            <a:extLst>
              <a:ext uri="{FF2B5EF4-FFF2-40B4-BE49-F238E27FC236}">
                <a16:creationId xmlns:a16="http://schemas.microsoft.com/office/drawing/2014/main" id="{3F93379D-80B9-792E-CFBE-E023ABE7F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96" y="2486458"/>
            <a:ext cx="1991217" cy="1537425"/>
          </a:xfrm>
          <a:prstGeom prst="rect">
            <a:avLst/>
          </a:prstGeom>
        </p:spPr>
      </p:pic>
    </p:spTree>
    <p:extLst>
      <p:ext uri="{BB962C8B-B14F-4D97-AF65-F5344CB8AC3E}">
        <p14:creationId xmlns:p14="http://schemas.microsoft.com/office/powerpoint/2010/main" val="226168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Hand-drilled cutout for 4 pin connector</a:t>
            </a:r>
          </a:p>
        </p:txBody>
      </p:sp>
      <p:pic>
        <p:nvPicPr>
          <p:cNvPr id="4" name="Picture 3" descr="A picture containing ground, wooden&#10;&#10;Description automatically generated">
            <a:extLst>
              <a:ext uri="{FF2B5EF4-FFF2-40B4-BE49-F238E27FC236}">
                <a16:creationId xmlns:a16="http://schemas.microsoft.com/office/drawing/2014/main" id="{9150A802-9750-8682-AB77-60A582654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266" y="2071216"/>
            <a:ext cx="2855544" cy="3528523"/>
          </a:xfrm>
          <a:prstGeom prst="rect">
            <a:avLst/>
          </a:prstGeom>
        </p:spPr>
      </p:pic>
      <p:pic>
        <p:nvPicPr>
          <p:cNvPr id="8" name="Picture 7">
            <a:extLst>
              <a:ext uri="{FF2B5EF4-FFF2-40B4-BE49-F238E27FC236}">
                <a16:creationId xmlns:a16="http://schemas.microsoft.com/office/drawing/2014/main" id="{CB40B9BA-EA68-2D45-6329-000F47443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196" y="2182652"/>
            <a:ext cx="392074" cy="3305647"/>
          </a:xfrm>
          <a:prstGeom prst="rect">
            <a:avLst/>
          </a:prstGeom>
        </p:spPr>
      </p:pic>
    </p:spTree>
    <p:extLst>
      <p:ext uri="{BB962C8B-B14F-4D97-AF65-F5344CB8AC3E}">
        <p14:creationId xmlns:p14="http://schemas.microsoft.com/office/powerpoint/2010/main" val="1684783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Full assembly with Bud Box and 3d printed parts</a:t>
            </a:r>
          </a:p>
        </p:txBody>
      </p:sp>
      <p:pic>
        <p:nvPicPr>
          <p:cNvPr id="6" name="Picture 5" descr="A picture containing text, ground, box, chest of drawers&#10;&#10;Description automatically generated">
            <a:extLst>
              <a:ext uri="{FF2B5EF4-FFF2-40B4-BE49-F238E27FC236}">
                <a16:creationId xmlns:a16="http://schemas.microsoft.com/office/drawing/2014/main" id="{3CF7AA89-EE69-5B7C-148E-9BB4C5A81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4" y="2842589"/>
            <a:ext cx="7898378" cy="1773622"/>
          </a:xfrm>
          <a:prstGeom prst="rect">
            <a:avLst/>
          </a:prstGeom>
        </p:spPr>
      </p:pic>
    </p:spTree>
    <p:extLst>
      <p:ext uri="{BB962C8B-B14F-4D97-AF65-F5344CB8AC3E}">
        <p14:creationId xmlns:p14="http://schemas.microsoft.com/office/powerpoint/2010/main" val="1573235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CB8F-E767-A61F-F3AA-4E31A5FE2834}"/>
              </a:ext>
            </a:extLst>
          </p:cNvPr>
          <p:cNvSpPr>
            <a:spLocks noGrp="1"/>
          </p:cNvSpPr>
          <p:nvPr>
            <p:ph type="ctrTitle"/>
          </p:nvPr>
        </p:nvSpPr>
        <p:spPr>
          <a:xfrm>
            <a:off x="685800" y="1122363"/>
            <a:ext cx="7826604" cy="1026948"/>
          </a:xfrm>
        </p:spPr>
        <p:txBody>
          <a:bodyPr/>
          <a:lstStyle/>
          <a:p>
            <a:r>
              <a:rPr lang="en-US" dirty="0"/>
              <a:t>Custom Metal Box</a:t>
            </a:r>
          </a:p>
        </p:txBody>
      </p:sp>
      <p:sp>
        <p:nvSpPr>
          <p:cNvPr id="6" name="Subtitle 2">
            <a:extLst>
              <a:ext uri="{FF2B5EF4-FFF2-40B4-BE49-F238E27FC236}">
                <a16:creationId xmlns:a16="http://schemas.microsoft.com/office/drawing/2014/main" id="{C579C7E6-EA6A-CDA2-4812-784FD76562A7}"/>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FF0440DD-0C6B-0115-2BD0-22A27CEBDC02}"/>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9FF71350-7E34-AD47-B5F5-6A74C26BF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F72898FA-3743-0EAE-4442-6FBEB37A9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346E000-3D85-04DA-891C-6E4F6877F64D}"/>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3125597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D0F8F86-0CD7-C2DD-598E-744EB12F3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6" y="1149647"/>
            <a:ext cx="7479656" cy="4758128"/>
          </a:xfrm>
          <a:prstGeom prst="rect">
            <a:avLst/>
          </a:prstGeom>
        </p:spPr>
      </p:pic>
    </p:spTree>
    <p:extLst>
      <p:ext uri="{BB962C8B-B14F-4D97-AF65-F5344CB8AC3E}">
        <p14:creationId xmlns:p14="http://schemas.microsoft.com/office/powerpoint/2010/main" val="336285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custom metal box which contains the relay board that connects 90 volts to selected pins on a </a:t>
            </a:r>
            <a:r>
              <a:rPr lang="en-US" sz="3200" dirty="0" err="1"/>
              <a:t>Dsub</a:t>
            </a:r>
            <a:r>
              <a:rPr lang="en-US" sz="3200" dirty="0"/>
              <a:t> connector in the lid. The base of the box is attached to a wood board by 4 screws, and the 90 volt boost board is attached to the inside by means of a bracket screwed to the box. This box fully encloses the 90 volts at room temperature for safety.</a:t>
            </a:r>
            <a:endParaRPr lang="en-US" sz="1200" dirty="0"/>
          </a:p>
        </p:txBody>
      </p:sp>
    </p:spTree>
    <p:extLst>
      <p:ext uri="{BB962C8B-B14F-4D97-AF65-F5344CB8AC3E}">
        <p14:creationId xmlns:p14="http://schemas.microsoft.com/office/powerpoint/2010/main" val="2996383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7441FF9-98F6-D20D-8575-F866204ACEFD}"/>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picture containing appliance&#10;&#10;Description automatically generated">
            <a:extLst>
              <a:ext uri="{FF2B5EF4-FFF2-40B4-BE49-F238E27FC236}">
                <a16:creationId xmlns:a16="http://schemas.microsoft.com/office/drawing/2014/main" id="{84B400CA-34FD-74FF-090A-49F600B4E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556" y="293236"/>
            <a:ext cx="2490801" cy="2476362"/>
          </a:xfrm>
          <a:prstGeom prst="rect">
            <a:avLst/>
          </a:prstGeom>
        </p:spPr>
      </p:pic>
      <p:pic>
        <p:nvPicPr>
          <p:cNvPr id="8" name="Picture 7" descr="A picture containing text, indoor, table&#10;&#10;Description automatically generated">
            <a:extLst>
              <a:ext uri="{FF2B5EF4-FFF2-40B4-BE49-F238E27FC236}">
                <a16:creationId xmlns:a16="http://schemas.microsoft.com/office/drawing/2014/main" id="{F1657BD3-221A-AD74-EE3F-3E3D0163068E}"/>
              </a:ext>
            </a:extLst>
          </p:cNvPr>
          <p:cNvPicPr>
            <a:picLocks noChangeAspect="1"/>
          </p:cNvPicPr>
          <p:nvPr/>
        </p:nvPicPr>
        <p:blipFill rotWithShape="1">
          <a:blip r:embed="rId3">
            <a:extLst>
              <a:ext uri="{28A0092B-C50C-407E-A947-70E740481C1C}">
                <a14:useLocalDpi xmlns:a14="http://schemas.microsoft.com/office/drawing/2010/main" val="0"/>
              </a:ext>
            </a:extLst>
          </a:blip>
          <a:srcRect l="2225" t="16224" r="2931" b="11494"/>
          <a:stretch/>
        </p:blipFill>
        <p:spPr>
          <a:xfrm>
            <a:off x="3411623" y="4562223"/>
            <a:ext cx="4880998" cy="1045038"/>
          </a:xfrm>
          <a:prstGeom prst="rect">
            <a:avLst/>
          </a:prstGeom>
        </p:spPr>
      </p:pic>
      <p:pic>
        <p:nvPicPr>
          <p:cNvPr id="10" name="Picture 9" descr="A picture containing indoor, black, weapon&#10;&#10;Description automatically generated">
            <a:extLst>
              <a:ext uri="{FF2B5EF4-FFF2-40B4-BE49-F238E27FC236}">
                <a16:creationId xmlns:a16="http://schemas.microsoft.com/office/drawing/2014/main" id="{1E140138-F7E6-AA8D-A93D-E571EB06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864" y="360947"/>
            <a:ext cx="2490801" cy="1443010"/>
          </a:xfrm>
          <a:prstGeom prst="rect">
            <a:avLst/>
          </a:prstGeom>
        </p:spPr>
      </p:pic>
      <p:pic>
        <p:nvPicPr>
          <p:cNvPr id="12" name="Picture 11" descr="Diagram, schematic&#10;&#10;Description automatically generated">
            <a:extLst>
              <a:ext uri="{FF2B5EF4-FFF2-40B4-BE49-F238E27FC236}">
                <a16:creationId xmlns:a16="http://schemas.microsoft.com/office/drawing/2014/main" id="{5F6A584F-5611-EBD5-DED6-DF17C1850363}"/>
              </a:ext>
            </a:extLst>
          </p:cNvPr>
          <p:cNvPicPr>
            <a:picLocks noChangeAspect="1"/>
          </p:cNvPicPr>
          <p:nvPr/>
        </p:nvPicPr>
        <p:blipFill rotWithShape="1">
          <a:blip r:embed="rId5">
            <a:extLst>
              <a:ext uri="{28A0092B-C50C-407E-A947-70E740481C1C}">
                <a14:useLocalDpi xmlns:a14="http://schemas.microsoft.com/office/drawing/2010/main" val="0"/>
              </a:ext>
            </a:extLst>
          </a:blip>
          <a:srcRect l="21030" t="24478" r="22063" b="24478"/>
          <a:stretch/>
        </p:blipFill>
        <p:spPr>
          <a:xfrm>
            <a:off x="4718863" y="2093921"/>
            <a:ext cx="2490801" cy="1335079"/>
          </a:xfrm>
          <a:prstGeom prst="rect">
            <a:avLst/>
          </a:prstGeom>
        </p:spPr>
      </p:pic>
      <p:pic>
        <p:nvPicPr>
          <p:cNvPr id="14" name="Picture 13">
            <a:extLst>
              <a:ext uri="{FF2B5EF4-FFF2-40B4-BE49-F238E27FC236}">
                <a16:creationId xmlns:a16="http://schemas.microsoft.com/office/drawing/2014/main" id="{6F94BA1D-F259-7A9C-3E71-121E9EA2D806}"/>
              </a:ext>
            </a:extLst>
          </p:cNvPr>
          <p:cNvPicPr>
            <a:picLocks noChangeAspect="1"/>
          </p:cNvPicPr>
          <p:nvPr/>
        </p:nvPicPr>
        <p:blipFill>
          <a:blip r:embed="rId6"/>
          <a:stretch>
            <a:fillRect/>
          </a:stretch>
        </p:blipFill>
        <p:spPr>
          <a:xfrm>
            <a:off x="7309202" y="722789"/>
            <a:ext cx="937712" cy="719325"/>
          </a:xfrm>
          <a:prstGeom prst="rect">
            <a:avLst/>
          </a:prstGeom>
        </p:spPr>
      </p:pic>
      <p:sp>
        <p:nvSpPr>
          <p:cNvPr id="15" name="TextBox 14">
            <a:extLst>
              <a:ext uri="{FF2B5EF4-FFF2-40B4-BE49-F238E27FC236}">
                <a16:creationId xmlns:a16="http://schemas.microsoft.com/office/drawing/2014/main" id="{BC0DFB6B-E2AF-7016-78C0-97E5FD05CE5A}"/>
              </a:ext>
            </a:extLst>
          </p:cNvPr>
          <p:cNvSpPr txBox="1"/>
          <p:nvPr/>
        </p:nvSpPr>
        <p:spPr>
          <a:xfrm>
            <a:off x="8292621" y="582599"/>
            <a:ext cx="937712" cy="923330"/>
          </a:xfrm>
          <a:prstGeom prst="rect">
            <a:avLst/>
          </a:prstGeom>
          <a:noFill/>
        </p:spPr>
        <p:txBody>
          <a:bodyPr wrap="square" rtlCol="0">
            <a:spAutoFit/>
          </a:bodyPr>
          <a:lstStyle/>
          <a:p>
            <a:r>
              <a:rPr lang="en-US" sz="5400" dirty="0"/>
              <a:t>X6</a:t>
            </a:r>
            <a:endParaRPr lang="en-US" sz="2400" dirty="0"/>
          </a:p>
        </p:txBody>
      </p:sp>
      <p:pic>
        <p:nvPicPr>
          <p:cNvPr id="17" name="Picture 16">
            <a:extLst>
              <a:ext uri="{FF2B5EF4-FFF2-40B4-BE49-F238E27FC236}">
                <a16:creationId xmlns:a16="http://schemas.microsoft.com/office/drawing/2014/main" id="{1E2FAAE4-E78F-9381-A529-9D98341011B2}"/>
              </a:ext>
            </a:extLst>
          </p:cNvPr>
          <p:cNvPicPr>
            <a:picLocks noChangeAspect="1"/>
          </p:cNvPicPr>
          <p:nvPr/>
        </p:nvPicPr>
        <p:blipFill>
          <a:blip r:embed="rId7"/>
          <a:stretch>
            <a:fillRect/>
          </a:stretch>
        </p:blipFill>
        <p:spPr>
          <a:xfrm>
            <a:off x="1501559" y="3271662"/>
            <a:ext cx="1985866" cy="919321"/>
          </a:xfrm>
          <a:prstGeom prst="rect">
            <a:avLst/>
          </a:prstGeom>
        </p:spPr>
      </p:pic>
      <p:sp>
        <p:nvSpPr>
          <p:cNvPr id="18" name="TextBox 17">
            <a:extLst>
              <a:ext uri="{FF2B5EF4-FFF2-40B4-BE49-F238E27FC236}">
                <a16:creationId xmlns:a16="http://schemas.microsoft.com/office/drawing/2014/main" id="{37840F0D-4D15-2504-13CE-CE80D4E63182}"/>
              </a:ext>
            </a:extLst>
          </p:cNvPr>
          <p:cNvSpPr txBox="1"/>
          <p:nvPr/>
        </p:nvSpPr>
        <p:spPr>
          <a:xfrm>
            <a:off x="3634288" y="3390671"/>
            <a:ext cx="937712" cy="923330"/>
          </a:xfrm>
          <a:prstGeom prst="rect">
            <a:avLst/>
          </a:prstGeom>
          <a:noFill/>
        </p:spPr>
        <p:txBody>
          <a:bodyPr wrap="square" rtlCol="0">
            <a:spAutoFit/>
          </a:bodyPr>
          <a:lstStyle/>
          <a:p>
            <a:r>
              <a:rPr lang="en-US" sz="5400" dirty="0"/>
              <a:t>X4</a:t>
            </a:r>
            <a:endParaRPr lang="en-US" sz="2400" dirty="0"/>
          </a:p>
        </p:txBody>
      </p:sp>
      <p:pic>
        <p:nvPicPr>
          <p:cNvPr id="20" name="Picture 19">
            <a:extLst>
              <a:ext uri="{FF2B5EF4-FFF2-40B4-BE49-F238E27FC236}">
                <a16:creationId xmlns:a16="http://schemas.microsoft.com/office/drawing/2014/main" id="{ED57C59F-39FB-DA22-32EF-B5661380ADD5}"/>
              </a:ext>
            </a:extLst>
          </p:cNvPr>
          <p:cNvPicPr>
            <a:picLocks noChangeAspect="1"/>
          </p:cNvPicPr>
          <p:nvPr/>
        </p:nvPicPr>
        <p:blipFill rotWithShape="1">
          <a:blip r:embed="rId8"/>
          <a:srcRect t="10385" r="12121" b="14281"/>
          <a:stretch/>
        </p:blipFill>
        <p:spPr>
          <a:xfrm>
            <a:off x="1477650" y="3736708"/>
            <a:ext cx="676324" cy="325968"/>
          </a:xfrm>
          <a:prstGeom prst="rect">
            <a:avLst/>
          </a:prstGeom>
        </p:spPr>
      </p:pic>
      <p:pic>
        <p:nvPicPr>
          <p:cNvPr id="22" name="Picture 21" descr="A group of gold coins on a wooden surface&#10;&#10;Description automatically generated with medium confidence">
            <a:extLst>
              <a:ext uri="{FF2B5EF4-FFF2-40B4-BE49-F238E27FC236}">
                <a16:creationId xmlns:a16="http://schemas.microsoft.com/office/drawing/2014/main" id="{337B731E-BA42-7B5A-E8FC-A5391939A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304" y="4503102"/>
            <a:ext cx="2366784" cy="2196360"/>
          </a:xfrm>
          <a:prstGeom prst="rect">
            <a:avLst/>
          </a:prstGeom>
        </p:spPr>
      </p:pic>
      <p:pic>
        <p:nvPicPr>
          <p:cNvPr id="24" name="Picture 23">
            <a:extLst>
              <a:ext uri="{FF2B5EF4-FFF2-40B4-BE49-F238E27FC236}">
                <a16:creationId xmlns:a16="http://schemas.microsoft.com/office/drawing/2014/main" id="{0D43ADA6-17B6-9506-6FB2-9FCF1F9AC6A4}"/>
              </a:ext>
            </a:extLst>
          </p:cNvPr>
          <p:cNvPicPr>
            <a:picLocks noChangeAspect="1"/>
          </p:cNvPicPr>
          <p:nvPr/>
        </p:nvPicPr>
        <p:blipFill rotWithShape="1">
          <a:blip r:embed="rId10">
            <a:extLst>
              <a:ext uri="{28A0092B-C50C-407E-A947-70E740481C1C}">
                <a14:useLocalDpi xmlns:a14="http://schemas.microsoft.com/office/drawing/2010/main" val="0"/>
              </a:ext>
            </a:extLst>
          </a:blip>
          <a:srcRect l="23635" t="32026" r="23705" b="27243"/>
          <a:stretch/>
        </p:blipFill>
        <p:spPr>
          <a:xfrm>
            <a:off x="106353" y="259429"/>
            <a:ext cx="1934203" cy="1182685"/>
          </a:xfrm>
          <a:prstGeom prst="rect">
            <a:avLst/>
          </a:prstGeom>
        </p:spPr>
      </p:pic>
      <p:pic>
        <p:nvPicPr>
          <p:cNvPr id="26" name="Picture 25">
            <a:extLst>
              <a:ext uri="{FF2B5EF4-FFF2-40B4-BE49-F238E27FC236}">
                <a16:creationId xmlns:a16="http://schemas.microsoft.com/office/drawing/2014/main" id="{90D0178F-E465-D413-B1BA-7AA06E5EAA60}"/>
              </a:ext>
            </a:extLst>
          </p:cNvPr>
          <p:cNvPicPr>
            <a:picLocks noChangeAspect="1"/>
          </p:cNvPicPr>
          <p:nvPr/>
        </p:nvPicPr>
        <p:blipFill>
          <a:blip r:embed="rId11"/>
          <a:stretch>
            <a:fillRect/>
          </a:stretch>
        </p:blipFill>
        <p:spPr>
          <a:xfrm>
            <a:off x="195594" y="2377903"/>
            <a:ext cx="1385563" cy="951913"/>
          </a:xfrm>
          <a:prstGeom prst="rect">
            <a:avLst/>
          </a:prstGeom>
        </p:spPr>
      </p:pic>
      <p:pic>
        <p:nvPicPr>
          <p:cNvPr id="28" name="Picture 27">
            <a:extLst>
              <a:ext uri="{FF2B5EF4-FFF2-40B4-BE49-F238E27FC236}">
                <a16:creationId xmlns:a16="http://schemas.microsoft.com/office/drawing/2014/main" id="{436287D5-2252-F053-3F6C-AF50388FEF32}"/>
              </a:ext>
            </a:extLst>
          </p:cNvPr>
          <p:cNvPicPr>
            <a:picLocks noChangeAspect="1"/>
          </p:cNvPicPr>
          <p:nvPr/>
        </p:nvPicPr>
        <p:blipFill rotWithShape="1">
          <a:blip r:embed="rId12"/>
          <a:srcRect t="19177" b="8941"/>
          <a:stretch/>
        </p:blipFill>
        <p:spPr>
          <a:xfrm>
            <a:off x="109964" y="1478686"/>
            <a:ext cx="1150821" cy="537705"/>
          </a:xfrm>
          <a:prstGeom prst="rect">
            <a:avLst/>
          </a:prstGeom>
        </p:spPr>
      </p:pic>
      <p:sp>
        <p:nvSpPr>
          <p:cNvPr id="29" name="TextBox 28">
            <a:extLst>
              <a:ext uri="{FF2B5EF4-FFF2-40B4-BE49-F238E27FC236}">
                <a16:creationId xmlns:a16="http://schemas.microsoft.com/office/drawing/2014/main" id="{14B45E4F-B7BE-9A5F-939B-2000A3AEBB2B}"/>
              </a:ext>
            </a:extLst>
          </p:cNvPr>
          <p:cNvSpPr txBox="1"/>
          <p:nvPr/>
        </p:nvSpPr>
        <p:spPr>
          <a:xfrm>
            <a:off x="1147114" y="1272706"/>
            <a:ext cx="937712" cy="923330"/>
          </a:xfrm>
          <a:prstGeom prst="rect">
            <a:avLst/>
          </a:prstGeom>
          <a:noFill/>
        </p:spPr>
        <p:txBody>
          <a:bodyPr wrap="square" rtlCol="0">
            <a:spAutoFit/>
          </a:bodyPr>
          <a:lstStyle/>
          <a:p>
            <a:r>
              <a:rPr lang="en-US" sz="5400" dirty="0"/>
              <a:t>X2</a:t>
            </a:r>
            <a:endParaRPr lang="en-US" sz="2400" dirty="0"/>
          </a:p>
        </p:txBody>
      </p:sp>
      <p:sp>
        <p:nvSpPr>
          <p:cNvPr id="32" name="Rectangle: Rounded Corners 31">
            <a:extLst>
              <a:ext uri="{FF2B5EF4-FFF2-40B4-BE49-F238E27FC236}">
                <a16:creationId xmlns:a16="http://schemas.microsoft.com/office/drawing/2014/main" id="{23BA0F8A-B8BD-A808-4F86-1135BA59794E}"/>
              </a:ext>
            </a:extLst>
          </p:cNvPr>
          <p:cNvSpPr/>
          <p:nvPr/>
        </p:nvSpPr>
        <p:spPr>
          <a:xfrm>
            <a:off x="5226966" y="3373957"/>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12V to 90 V Boost</a:t>
            </a:r>
          </a:p>
        </p:txBody>
      </p:sp>
      <p:sp>
        <p:nvSpPr>
          <p:cNvPr id="33" name="Rectangle: Rounded Corners 32">
            <a:extLst>
              <a:ext uri="{FF2B5EF4-FFF2-40B4-BE49-F238E27FC236}">
                <a16:creationId xmlns:a16="http://schemas.microsoft.com/office/drawing/2014/main" id="{3724A132-B060-A92E-DD7A-B1F845C71096}"/>
              </a:ext>
            </a:extLst>
          </p:cNvPr>
          <p:cNvSpPr/>
          <p:nvPr/>
        </p:nvSpPr>
        <p:spPr>
          <a:xfrm>
            <a:off x="5226965" y="1636076"/>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HV-DCDC-bracket</a:t>
            </a:r>
          </a:p>
        </p:txBody>
      </p:sp>
      <p:sp>
        <p:nvSpPr>
          <p:cNvPr id="34" name="Rectangle: Rounded Corners 33">
            <a:extLst>
              <a:ext uri="{FF2B5EF4-FFF2-40B4-BE49-F238E27FC236}">
                <a16:creationId xmlns:a16="http://schemas.microsoft.com/office/drawing/2014/main" id="{28128340-0B1E-72A6-3198-BD5D8C9022C1}"/>
              </a:ext>
            </a:extLst>
          </p:cNvPr>
          <p:cNvSpPr/>
          <p:nvPr/>
        </p:nvSpPr>
        <p:spPr>
          <a:xfrm>
            <a:off x="7470611" y="1457246"/>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¼” 4-40 screws</a:t>
            </a:r>
          </a:p>
        </p:txBody>
      </p:sp>
      <p:sp>
        <p:nvSpPr>
          <p:cNvPr id="35" name="Rectangle: Rounded Corners 34">
            <a:extLst>
              <a:ext uri="{FF2B5EF4-FFF2-40B4-BE49-F238E27FC236}">
                <a16:creationId xmlns:a16="http://schemas.microsoft.com/office/drawing/2014/main" id="{312BCF68-2985-BC5E-3C77-C2BFE0C2D105}"/>
              </a:ext>
            </a:extLst>
          </p:cNvPr>
          <p:cNvSpPr/>
          <p:nvPr/>
        </p:nvSpPr>
        <p:spPr>
          <a:xfrm>
            <a:off x="1913260" y="3320802"/>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¾” 4-40 screws</a:t>
            </a:r>
          </a:p>
        </p:txBody>
      </p:sp>
      <p:sp>
        <p:nvSpPr>
          <p:cNvPr id="36" name="Rectangle: Rounded Corners 35">
            <a:extLst>
              <a:ext uri="{FF2B5EF4-FFF2-40B4-BE49-F238E27FC236}">
                <a16:creationId xmlns:a16="http://schemas.microsoft.com/office/drawing/2014/main" id="{AEEDBAD0-9B39-1223-B0D3-F71BEF085938}"/>
              </a:ext>
            </a:extLst>
          </p:cNvPr>
          <p:cNvSpPr/>
          <p:nvPr/>
        </p:nvSpPr>
        <p:spPr>
          <a:xfrm>
            <a:off x="817058" y="4094001"/>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#40 washers</a:t>
            </a:r>
          </a:p>
        </p:txBody>
      </p:sp>
      <p:sp>
        <p:nvSpPr>
          <p:cNvPr id="38" name="Rectangle: Rounded Corners 37">
            <a:extLst>
              <a:ext uri="{FF2B5EF4-FFF2-40B4-BE49-F238E27FC236}">
                <a16:creationId xmlns:a16="http://schemas.microsoft.com/office/drawing/2014/main" id="{8E2C9337-B78E-9A64-D636-6F6FE12FC94E}"/>
              </a:ext>
            </a:extLst>
          </p:cNvPr>
          <p:cNvSpPr/>
          <p:nvPr/>
        </p:nvSpPr>
        <p:spPr>
          <a:xfrm>
            <a:off x="2396317" y="1930033"/>
            <a:ext cx="1668605" cy="667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Bud AN-1304-A Diecast Aluminum Box</a:t>
            </a:r>
          </a:p>
        </p:txBody>
      </p:sp>
      <p:sp>
        <p:nvSpPr>
          <p:cNvPr id="40" name="Rectangle: Rounded Corners 39">
            <a:extLst>
              <a:ext uri="{FF2B5EF4-FFF2-40B4-BE49-F238E27FC236}">
                <a16:creationId xmlns:a16="http://schemas.microsoft.com/office/drawing/2014/main" id="{D7A1DBA6-C966-AC00-473C-6608F4871DED}"/>
              </a:ext>
            </a:extLst>
          </p:cNvPr>
          <p:cNvSpPr/>
          <p:nvPr/>
        </p:nvSpPr>
        <p:spPr>
          <a:xfrm>
            <a:off x="127162" y="2062408"/>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7/32” 4-40 standoff</a:t>
            </a:r>
          </a:p>
        </p:txBody>
      </p:sp>
      <p:sp>
        <p:nvSpPr>
          <p:cNvPr id="41" name="Rectangle: Rounded Corners 40">
            <a:extLst>
              <a:ext uri="{FF2B5EF4-FFF2-40B4-BE49-F238E27FC236}">
                <a16:creationId xmlns:a16="http://schemas.microsoft.com/office/drawing/2014/main" id="{2B28DD40-EEB3-A461-FC06-DA0A2498D047}"/>
              </a:ext>
            </a:extLst>
          </p:cNvPr>
          <p:cNvSpPr/>
          <p:nvPr/>
        </p:nvSpPr>
        <p:spPr>
          <a:xfrm>
            <a:off x="4752117" y="5397359"/>
            <a:ext cx="2075180" cy="3341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Rack Mount Wood Board</a:t>
            </a:r>
          </a:p>
        </p:txBody>
      </p:sp>
    </p:spTree>
    <p:extLst>
      <p:ext uri="{BB962C8B-B14F-4D97-AF65-F5344CB8AC3E}">
        <p14:creationId xmlns:p14="http://schemas.microsoft.com/office/powerpoint/2010/main" val="429143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D37384F-7491-15DF-E95D-813E47A6A645}"/>
              </a:ext>
            </a:extLst>
          </p:cNvPr>
          <p:cNvPicPr>
            <a:picLocks noChangeAspect="1"/>
          </p:cNvPicPr>
          <p:nvPr/>
        </p:nvPicPr>
        <p:blipFill rotWithShape="1">
          <a:blip r:embed="rId2">
            <a:extLst>
              <a:ext uri="{28A0092B-C50C-407E-A947-70E740481C1C}">
                <a14:useLocalDpi xmlns:a14="http://schemas.microsoft.com/office/drawing/2010/main" val="0"/>
              </a:ext>
            </a:extLst>
          </a:blip>
          <a:srcRect b="10598"/>
          <a:stretch/>
        </p:blipFill>
        <p:spPr>
          <a:xfrm>
            <a:off x="1999657" y="1049457"/>
            <a:ext cx="5513435" cy="5036660"/>
          </a:xfrm>
          <a:prstGeom prst="rect">
            <a:avLst/>
          </a:prstGeom>
        </p:spPr>
      </p:pic>
      <p:sp>
        <p:nvSpPr>
          <p:cNvPr id="2" name="Rectangle: Rounded Corners 1">
            <a:extLst>
              <a:ext uri="{FF2B5EF4-FFF2-40B4-BE49-F238E27FC236}">
                <a16:creationId xmlns:a16="http://schemas.microsoft.com/office/drawing/2014/main" id="{A9B135D3-A744-0A8E-1FA6-01FF75D300D8}"/>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3" name="Rectangle: Rounded Corners 2">
            <a:extLst>
              <a:ext uri="{FF2B5EF4-FFF2-40B4-BE49-F238E27FC236}">
                <a16:creationId xmlns:a16="http://schemas.microsoft.com/office/drawing/2014/main" id="{3E4EB4EA-BC12-F12A-C18A-3DEC317FC4FF}"/>
              </a:ext>
            </a:extLst>
          </p:cNvPr>
          <p:cNvSpPr/>
          <p:nvPr/>
        </p:nvSpPr>
        <p:spPr>
          <a:xfrm>
            <a:off x="2111604" y="158538"/>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Modify or buy already-modified AN-1304-A box as follows:</a:t>
            </a:r>
          </a:p>
        </p:txBody>
      </p:sp>
    </p:spTree>
    <p:extLst>
      <p:ext uri="{BB962C8B-B14F-4D97-AF65-F5344CB8AC3E}">
        <p14:creationId xmlns:p14="http://schemas.microsoft.com/office/powerpoint/2010/main" val="250642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E5F2206-3C7A-D879-AC1C-612677D17BC9}"/>
              </a:ext>
            </a:extLst>
          </p:cNvPr>
          <p:cNvPicPr>
            <a:picLocks noChangeAspect="1"/>
          </p:cNvPicPr>
          <p:nvPr/>
        </p:nvPicPr>
        <p:blipFill rotWithShape="1">
          <a:blip r:embed="rId2">
            <a:extLst>
              <a:ext uri="{28A0092B-C50C-407E-A947-70E740481C1C}">
                <a14:useLocalDpi xmlns:a14="http://schemas.microsoft.com/office/drawing/2010/main" val="0"/>
              </a:ext>
            </a:extLst>
          </a:blip>
          <a:srcRect t="3040" b="16548"/>
          <a:stretch/>
        </p:blipFill>
        <p:spPr>
          <a:xfrm>
            <a:off x="757605" y="1344784"/>
            <a:ext cx="8386395" cy="4562573"/>
          </a:xfrm>
          <a:prstGeom prst="rect">
            <a:avLst/>
          </a:prstGeom>
        </p:spPr>
      </p:pic>
      <p:sp>
        <p:nvSpPr>
          <p:cNvPr id="2" name="Rectangle: Rounded Corners 1">
            <a:extLst>
              <a:ext uri="{FF2B5EF4-FFF2-40B4-BE49-F238E27FC236}">
                <a16:creationId xmlns:a16="http://schemas.microsoft.com/office/drawing/2014/main" id="{CD483950-287C-8276-419F-DDD6D4FE8C20}"/>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3" name="Rectangle: Rounded Corners 2">
            <a:extLst>
              <a:ext uri="{FF2B5EF4-FFF2-40B4-BE49-F238E27FC236}">
                <a16:creationId xmlns:a16="http://schemas.microsoft.com/office/drawing/2014/main" id="{EF5F8ED5-6F58-AF6C-F594-16D48B922521}"/>
              </a:ext>
            </a:extLst>
          </p:cNvPr>
          <p:cNvSpPr/>
          <p:nvPr/>
        </p:nvSpPr>
        <p:spPr>
          <a:xfrm>
            <a:off x="2111604" y="40245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Modify or buy already-modified AN-1304-A lid as follows:</a:t>
            </a:r>
          </a:p>
        </p:txBody>
      </p:sp>
    </p:spTree>
    <p:extLst>
      <p:ext uri="{BB962C8B-B14F-4D97-AF65-F5344CB8AC3E}">
        <p14:creationId xmlns:p14="http://schemas.microsoft.com/office/powerpoint/2010/main" val="5123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EEF8CFD-113B-0C49-1EF3-DE145CB33FCC}"/>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5" name="Rectangle: Rounded Corners 4">
            <a:extLst>
              <a:ext uri="{FF2B5EF4-FFF2-40B4-BE49-F238E27FC236}">
                <a16:creationId xmlns:a16="http://schemas.microsoft.com/office/drawing/2014/main" id="{3F61CC40-B0BF-28FE-80AA-30DCA9E14590}"/>
              </a:ext>
            </a:extLst>
          </p:cNvPr>
          <p:cNvSpPr/>
          <p:nvPr/>
        </p:nvSpPr>
        <p:spPr>
          <a:xfrm>
            <a:off x="2111604" y="40245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Screw DB25 Connector to lid using 7/32” 4-40 standoffs: </a:t>
            </a:r>
          </a:p>
        </p:txBody>
      </p:sp>
      <p:pic>
        <p:nvPicPr>
          <p:cNvPr id="6" name="Picture 5">
            <a:extLst>
              <a:ext uri="{FF2B5EF4-FFF2-40B4-BE49-F238E27FC236}">
                <a16:creationId xmlns:a16="http://schemas.microsoft.com/office/drawing/2014/main" id="{309BDE21-5461-6518-F707-36B8E4721627}"/>
              </a:ext>
            </a:extLst>
          </p:cNvPr>
          <p:cNvPicPr>
            <a:picLocks noChangeAspect="1"/>
          </p:cNvPicPr>
          <p:nvPr/>
        </p:nvPicPr>
        <p:blipFill rotWithShape="1">
          <a:blip r:embed="rId2">
            <a:extLst>
              <a:ext uri="{28A0092B-C50C-407E-A947-70E740481C1C}">
                <a14:useLocalDpi xmlns:a14="http://schemas.microsoft.com/office/drawing/2010/main" val="0"/>
              </a:ext>
            </a:extLst>
          </a:blip>
          <a:srcRect l="23635" t="39452" r="23705" b="38400"/>
          <a:stretch/>
        </p:blipFill>
        <p:spPr>
          <a:xfrm>
            <a:off x="290778" y="1885361"/>
            <a:ext cx="8562444" cy="2846895"/>
          </a:xfrm>
          <a:prstGeom prst="rect">
            <a:avLst/>
          </a:prstGeom>
        </p:spPr>
      </p:pic>
    </p:spTree>
    <p:extLst>
      <p:ext uri="{BB962C8B-B14F-4D97-AF65-F5344CB8AC3E}">
        <p14:creationId xmlns:p14="http://schemas.microsoft.com/office/powerpoint/2010/main" val="213475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AC2A790-8D06-47B9-6966-2F969432627A}"/>
              </a:ext>
            </a:extLst>
          </p:cNvPr>
          <p:cNvSpPr/>
          <p:nvPr/>
        </p:nvSpPr>
        <p:spPr>
          <a:xfrm>
            <a:off x="3117900" y="599184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5" name="Rectangle: Rounded Corners 4">
            <a:extLst>
              <a:ext uri="{FF2B5EF4-FFF2-40B4-BE49-F238E27FC236}">
                <a16:creationId xmlns:a16="http://schemas.microsoft.com/office/drawing/2014/main" id="{9151275C-67A6-6C49-932E-B4520BEC0574}"/>
              </a:ext>
            </a:extLst>
          </p:cNvPr>
          <p:cNvSpPr/>
          <p:nvPr/>
        </p:nvSpPr>
        <p:spPr>
          <a:xfrm>
            <a:off x="2111604" y="30818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polyimide tape to lid to prevent possible shorts</a:t>
            </a:r>
          </a:p>
        </p:txBody>
      </p:sp>
      <p:pic>
        <p:nvPicPr>
          <p:cNvPr id="7" name="Picture 6" descr="A picture containing yellow, oven, fresh&#10;&#10;Description automatically generated">
            <a:extLst>
              <a:ext uri="{FF2B5EF4-FFF2-40B4-BE49-F238E27FC236}">
                <a16:creationId xmlns:a16="http://schemas.microsoft.com/office/drawing/2014/main" id="{EF465C18-2D22-AE9F-23C5-B95388B19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407" y="1590684"/>
            <a:ext cx="4920792" cy="3882233"/>
          </a:xfrm>
          <a:prstGeom prst="rect">
            <a:avLst/>
          </a:prstGeom>
        </p:spPr>
      </p:pic>
    </p:spTree>
    <p:extLst>
      <p:ext uri="{BB962C8B-B14F-4D97-AF65-F5344CB8AC3E}">
        <p14:creationId xmlns:p14="http://schemas.microsoft.com/office/powerpoint/2010/main" val="3184928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CD6E3B4A-C4CA-B111-07EE-0D952B4A5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55" y="1301693"/>
            <a:ext cx="5729289" cy="4690154"/>
          </a:xfrm>
          <a:prstGeom prst="rect">
            <a:avLst/>
          </a:prstGeom>
        </p:spPr>
      </p:pic>
      <p:sp>
        <p:nvSpPr>
          <p:cNvPr id="5" name="Rectangle: Rounded Corners 4">
            <a:extLst>
              <a:ext uri="{FF2B5EF4-FFF2-40B4-BE49-F238E27FC236}">
                <a16:creationId xmlns:a16="http://schemas.microsoft.com/office/drawing/2014/main" id="{DCF80440-BD69-AD18-7506-808249A3BEA5}"/>
              </a:ext>
            </a:extLst>
          </p:cNvPr>
          <p:cNvSpPr/>
          <p:nvPr/>
        </p:nvSpPr>
        <p:spPr>
          <a:xfrm>
            <a:off x="3117900" y="599184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D8C835C2-665D-BC40-6144-D2588F5B72EA}"/>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Solder already-assembled DB25 relay circuit board to DB25 connector, adding some space deliberately along the pins</a:t>
            </a:r>
          </a:p>
        </p:txBody>
      </p:sp>
      <p:pic>
        <p:nvPicPr>
          <p:cNvPr id="8" name="Picture 7" descr="A picture containing text, electronics&#10;&#10;Description automatically generated">
            <a:extLst>
              <a:ext uri="{FF2B5EF4-FFF2-40B4-BE49-F238E27FC236}">
                <a16:creationId xmlns:a16="http://schemas.microsoft.com/office/drawing/2014/main" id="{406E1D44-3CD7-5DEA-96A4-0CF1C4A2D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707" y="2666609"/>
            <a:ext cx="3118905" cy="1907017"/>
          </a:xfrm>
          <a:prstGeom prst="rect">
            <a:avLst/>
          </a:prstGeom>
        </p:spPr>
      </p:pic>
    </p:spTree>
    <p:extLst>
      <p:ext uri="{BB962C8B-B14F-4D97-AF65-F5344CB8AC3E}">
        <p14:creationId xmlns:p14="http://schemas.microsoft.com/office/powerpoint/2010/main" val="3986037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black, weapon&#10;&#10;Description automatically generated">
            <a:extLst>
              <a:ext uri="{FF2B5EF4-FFF2-40B4-BE49-F238E27FC236}">
                <a16:creationId xmlns:a16="http://schemas.microsoft.com/office/drawing/2014/main" id="{9A1B96F1-9103-2114-B070-FA0B15F7F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66" y="1309305"/>
            <a:ext cx="2794420" cy="1618908"/>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0F1E1A82-D3EE-F52A-0CFD-AC1DE68CE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07" y="4140450"/>
            <a:ext cx="3553983" cy="1860028"/>
          </a:xfrm>
          <a:prstGeom prst="rect">
            <a:avLst/>
          </a:prstGeom>
        </p:spPr>
      </p:pic>
      <p:pic>
        <p:nvPicPr>
          <p:cNvPr id="8" name="Picture 7">
            <a:extLst>
              <a:ext uri="{FF2B5EF4-FFF2-40B4-BE49-F238E27FC236}">
                <a16:creationId xmlns:a16="http://schemas.microsoft.com/office/drawing/2014/main" id="{7EC710E1-8C9E-86D9-0FD9-64EB997E7620}"/>
              </a:ext>
            </a:extLst>
          </p:cNvPr>
          <p:cNvPicPr>
            <a:picLocks noChangeAspect="1"/>
          </p:cNvPicPr>
          <p:nvPr/>
        </p:nvPicPr>
        <p:blipFill>
          <a:blip r:embed="rId4"/>
          <a:stretch>
            <a:fillRect/>
          </a:stretch>
        </p:blipFill>
        <p:spPr>
          <a:xfrm>
            <a:off x="3644430" y="2343201"/>
            <a:ext cx="937712" cy="719325"/>
          </a:xfrm>
          <a:prstGeom prst="rect">
            <a:avLst/>
          </a:prstGeom>
        </p:spPr>
      </p:pic>
      <p:sp>
        <p:nvSpPr>
          <p:cNvPr id="9" name="TextBox 8">
            <a:extLst>
              <a:ext uri="{FF2B5EF4-FFF2-40B4-BE49-F238E27FC236}">
                <a16:creationId xmlns:a16="http://schemas.microsoft.com/office/drawing/2014/main" id="{44FF1899-EDA4-7DA4-3730-9AAE36463DF9}"/>
              </a:ext>
            </a:extLst>
          </p:cNvPr>
          <p:cNvSpPr txBox="1"/>
          <p:nvPr/>
        </p:nvSpPr>
        <p:spPr>
          <a:xfrm>
            <a:off x="4627849" y="2203011"/>
            <a:ext cx="937712" cy="923330"/>
          </a:xfrm>
          <a:prstGeom prst="rect">
            <a:avLst/>
          </a:prstGeom>
          <a:noFill/>
        </p:spPr>
        <p:txBody>
          <a:bodyPr wrap="square" rtlCol="0">
            <a:spAutoFit/>
          </a:bodyPr>
          <a:lstStyle/>
          <a:p>
            <a:r>
              <a:rPr lang="en-US" sz="5400" dirty="0"/>
              <a:t>X6</a:t>
            </a:r>
            <a:endParaRPr lang="en-US" sz="2400" dirty="0"/>
          </a:p>
        </p:txBody>
      </p:sp>
      <p:pic>
        <p:nvPicPr>
          <p:cNvPr id="10" name="Picture 9" descr="Diagram, schematic&#10;&#10;Description automatically generated">
            <a:extLst>
              <a:ext uri="{FF2B5EF4-FFF2-40B4-BE49-F238E27FC236}">
                <a16:creationId xmlns:a16="http://schemas.microsoft.com/office/drawing/2014/main" id="{41BF7F90-F3D4-8972-2B37-C28B92A54B29}"/>
              </a:ext>
            </a:extLst>
          </p:cNvPr>
          <p:cNvPicPr>
            <a:picLocks noChangeAspect="1"/>
          </p:cNvPicPr>
          <p:nvPr/>
        </p:nvPicPr>
        <p:blipFill rotWithShape="1">
          <a:blip r:embed="rId5">
            <a:extLst>
              <a:ext uri="{28A0092B-C50C-407E-A947-70E740481C1C}">
                <a14:useLocalDpi xmlns:a14="http://schemas.microsoft.com/office/drawing/2010/main" val="0"/>
              </a:ext>
            </a:extLst>
          </a:blip>
          <a:srcRect l="21030" t="24478" r="22063" b="24478"/>
          <a:stretch/>
        </p:blipFill>
        <p:spPr>
          <a:xfrm>
            <a:off x="5835805" y="1149346"/>
            <a:ext cx="3225283" cy="1728764"/>
          </a:xfrm>
          <a:prstGeom prst="rect">
            <a:avLst/>
          </a:prstGeom>
        </p:spPr>
      </p:pic>
      <p:sp>
        <p:nvSpPr>
          <p:cNvPr id="11" name="Arrow: Up 10">
            <a:extLst>
              <a:ext uri="{FF2B5EF4-FFF2-40B4-BE49-F238E27FC236}">
                <a16:creationId xmlns:a16="http://schemas.microsoft.com/office/drawing/2014/main" id="{15164B9E-39C9-D8D7-22C2-A0F656A0A677}"/>
              </a:ext>
            </a:extLst>
          </p:cNvPr>
          <p:cNvSpPr/>
          <p:nvPr/>
        </p:nvSpPr>
        <p:spPr>
          <a:xfrm flipV="1">
            <a:off x="2922309" y="3160306"/>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F6E6ED45-40A6-965F-6592-9201E19CE6E6}"/>
              </a:ext>
            </a:extLst>
          </p:cNvPr>
          <p:cNvSpPr/>
          <p:nvPr/>
        </p:nvSpPr>
        <p:spPr>
          <a:xfrm flipV="1">
            <a:off x="4379057" y="3126341"/>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2C030149-D63B-0BE1-B3A5-3AEB738D913D}"/>
              </a:ext>
            </a:extLst>
          </p:cNvPr>
          <p:cNvSpPr/>
          <p:nvPr/>
        </p:nvSpPr>
        <p:spPr>
          <a:xfrm flipV="1">
            <a:off x="5835805" y="3109267"/>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81D6E6E-A146-BF8D-1A4F-3B6FF4F59064}"/>
              </a:ext>
            </a:extLst>
          </p:cNvPr>
          <p:cNvSpPr/>
          <p:nvPr/>
        </p:nvSpPr>
        <p:spPr>
          <a:xfrm>
            <a:off x="3377015" y="610058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5" name="Rectangle: Rounded Corners 14">
            <a:extLst>
              <a:ext uri="{FF2B5EF4-FFF2-40B4-BE49-F238E27FC236}">
                <a16:creationId xmlns:a16="http://schemas.microsoft.com/office/drawing/2014/main" id="{270619CB-97EE-8C56-3522-4B35D24D4B90}"/>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4-40 screws to assemble the DCDC HV mounting bracket to the box, and the high voltage boost board to the bracket</a:t>
            </a:r>
          </a:p>
        </p:txBody>
      </p:sp>
    </p:spTree>
    <p:extLst>
      <p:ext uri="{BB962C8B-B14F-4D97-AF65-F5344CB8AC3E}">
        <p14:creationId xmlns:p14="http://schemas.microsoft.com/office/powerpoint/2010/main" val="3614410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A1196-158B-8B2F-940D-00AD722D51A1}"/>
              </a:ext>
            </a:extLst>
          </p:cNvPr>
          <p:cNvPicPr>
            <a:picLocks noChangeAspect="1"/>
          </p:cNvPicPr>
          <p:nvPr/>
        </p:nvPicPr>
        <p:blipFill>
          <a:blip r:embed="rId2"/>
          <a:stretch>
            <a:fillRect/>
          </a:stretch>
        </p:blipFill>
        <p:spPr>
          <a:xfrm>
            <a:off x="288400" y="2638632"/>
            <a:ext cx="1985866" cy="919321"/>
          </a:xfrm>
          <a:prstGeom prst="rect">
            <a:avLst/>
          </a:prstGeom>
        </p:spPr>
      </p:pic>
      <p:pic>
        <p:nvPicPr>
          <p:cNvPr id="6" name="Picture 5">
            <a:extLst>
              <a:ext uri="{FF2B5EF4-FFF2-40B4-BE49-F238E27FC236}">
                <a16:creationId xmlns:a16="http://schemas.microsoft.com/office/drawing/2014/main" id="{4ABEFC6C-01AE-9BEE-B16B-AE41F8C225F9}"/>
              </a:ext>
            </a:extLst>
          </p:cNvPr>
          <p:cNvPicPr>
            <a:picLocks noChangeAspect="1"/>
          </p:cNvPicPr>
          <p:nvPr/>
        </p:nvPicPr>
        <p:blipFill rotWithShape="1">
          <a:blip r:embed="rId3"/>
          <a:srcRect t="10385" r="12121" b="14281"/>
          <a:stretch/>
        </p:blipFill>
        <p:spPr>
          <a:xfrm>
            <a:off x="288400" y="3098291"/>
            <a:ext cx="676324" cy="325968"/>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69177D64-4483-3BCF-21BD-F5F432806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0735" y="1850026"/>
            <a:ext cx="3125455" cy="2900402"/>
          </a:xfrm>
          <a:prstGeom prst="rect">
            <a:avLst/>
          </a:prstGeom>
        </p:spPr>
      </p:pic>
      <p:sp>
        <p:nvSpPr>
          <p:cNvPr id="8" name="Arrow: Up 7">
            <a:extLst>
              <a:ext uri="{FF2B5EF4-FFF2-40B4-BE49-F238E27FC236}">
                <a16:creationId xmlns:a16="http://schemas.microsoft.com/office/drawing/2014/main" id="{574D1649-BB3D-9D6F-A580-65A83177597E}"/>
              </a:ext>
            </a:extLst>
          </p:cNvPr>
          <p:cNvSpPr/>
          <p:nvPr/>
        </p:nvSpPr>
        <p:spPr>
          <a:xfrm rot="16200000" flipV="1">
            <a:off x="2340269" y="3134053"/>
            <a:ext cx="527901" cy="456383"/>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0EFE0E1-38E5-E337-D83E-FFE01B2D5D0D}"/>
              </a:ext>
            </a:extLst>
          </p:cNvPr>
          <p:cNvSpPr txBox="1"/>
          <p:nvPr/>
        </p:nvSpPr>
        <p:spPr>
          <a:xfrm>
            <a:off x="639507" y="3261277"/>
            <a:ext cx="937712" cy="923330"/>
          </a:xfrm>
          <a:prstGeom prst="rect">
            <a:avLst/>
          </a:prstGeom>
          <a:noFill/>
        </p:spPr>
        <p:txBody>
          <a:bodyPr wrap="square" rtlCol="0">
            <a:spAutoFit/>
          </a:bodyPr>
          <a:lstStyle/>
          <a:p>
            <a:r>
              <a:rPr lang="en-US" sz="5400" dirty="0"/>
              <a:t>X4</a:t>
            </a:r>
            <a:endParaRPr lang="en-US" sz="2400" dirty="0"/>
          </a:p>
        </p:txBody>
      </p:sp>
      <p:pic>
        <p:nvPicPr>
          <p:cNvPr id="11" name="Picture 10" descr="A picture containing appliance&#10;&#10;Description automatically generated">
            <a:extLst>
              <a:ext uri="{FF2B5EF4-FFF2-40B4-BE49-F238E27FC236}">
                <a16:creationId xmlns:a16="http://schemas.microsoft.com/office/drawing/2014/main" id="{F73F3E3E-6822-DC45-7554-1C7A80DB44CE}"/>
              </a:ext>
            </a:extLst>
          </p:cNvPr>
          <p:cNvPicPr>
            <a:picLocks noChangeAspect="1"/>
          </p:cNvPicPr>
          <p:nvPr/>
        </p:nvPicPr>
        <p:blipFill rotWithShape="1">
          <a:blip r:embed="rId5">
            <a:extLst>
              <a:ext uri="{28A0092B-C50C-407E-A947-70E740481C1C}">
                <a14:useLocalDpi xmlns:a14="http://schemas.microsoft.com/office/drawing/2010/main" val="0"/>
              </a:ext>
            </a:extLst>
          </a:blip>
          <a:srcRect t="29679" b="31075"/>
          <a:stretch/>
        </p:blipFill>
        <p:spPr>
          <a:xfrm rot="5400000">
            <a:off x="5589475" y="2408596"/>
            <a:ext cx="4370666" cy="1705358"/>
          </a:xfrm>
          <a:prstGeom prst="rect">
            <a:avLst/>
          </a:prstGeom>
        </p:spPr>
      </p:pic>
      <p:sp>
        <p:nvSpPr>
          <p:cNvPr id="12" name="Arrow: Up 11">
            <a:extLst>
              <a:ext uri="{FF2B5EF4-FFF2-40B4-BE49-F238E27FC236}">
                <a16:creationId xmlns:a16="http://schemas.microsoft.com/office/drawing/2014/main" id="{82C577A5-958D-C769-4798-5709BDF93332}"/>
              </a:ext>
            </a:extLst>
          </p:cNvPr>
          <p:cNvSpPr/>
          <p:nvPr/>
        </p:nvSpPr>
        <p:spPr>
          <a:xfrm rot="16200000">
            <a:off x="6226928" y="3134069"/>
            <a:ext cx="527901" cy="45634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F0C61D6-D515-D659-FFB0-BA27C6554AF3}"/>
              </a:ext>
            </a:extLst>
          </p:cNvPr>
          <p:cNvSpPr/>
          <p:nvPr/>
        </p:nvSpPr>
        <p:spPr>
          <a:xfrm>
            <a:off x="3377015" y="610058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4" name="Rectangle: Rounded Corners 13">
            <a:extLst>
              <a:ext uri="{FF2B5EF4-FFF2-40B4-BE49-F238E27FC236}">
                <a16:creationId xmlns:a16="http://schemas.microsoft.com/office/drawing/2014/main" id="{21BCAF79-B9DD-7FE5-8D32-FAD9EDCE33F2}"/>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¾” 4-40 screws to attach the main box to the wood board, with washers for each screw:</a:t>
            </a:r>
          </a:p>
        </p:txBody>
      </p:sp>
      <p:sp>
        <p:nvSpPr>
          <p:cNvPr id="2" name="Rectangle: Rounded Corners 1">
            <a:extLst>
              <a:ext uri="{FF2B5EF4-FFF2-40B4-BE49-F238E27FC236}">
                <a16:creationId xmlns:a16="http://schemas.microsoft.com/office/drawing/2014/main" id="{367AAD6B-2DC8-9422-755E-1BD07EE6085D}"/>
              </a:ext>
            </a:extLst>
          </p:cNvPr>
          <p:cNvSpPr/>
          <p:nvPr/>
        </p:nvSpPr>
        <p:spPr>
          <a:xfrm>
            <a:off x="1699680" y="4895722"/>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 sure to orient box so that hole for cables points towards Arduino.</a:t>
            </a:r>
          </a:p>
        </p:txBody>
      </p:sp>
    </p:spTree>
    <p:extLst>
      <p:ext uri="{BB962C8B-B14F-4D97-AF65-F5344CB8AC3E}">
        <p14:creationId xmlns:p14="http://schemas.microsoft.com/office/powerpoint/2010/main" val="1908803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10;&#10;Description automatically generated">
            <a:extLst>
              <a:ext uri="{FF2B5EF4-FFF2-40B4-BE49-F238E27FC236}">
                <a16:creationId xmlns:a16="http://schemas.microsoft.com/office/drawing/2014/main" id="{F7BB420A-7005-9CBA-3087-B0C876777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53596" y="1760554"/>
            <a:ext cx="4636808" cy="3477606"/>
          </a:xfrm>
          <a:prstGeom prst="rect">
            <a:avLst/>
          </a:prstGeom>
        </p:spPr>
      </p:pic>
      <p:sp>
        <p:nvSpPr>
          <p:cNvPr id="6" name="Rectangle: Rounded Corners 5">
            <a:extLst>
              <a:ext uri="{FF2B5EF4-FFF2-40B4-BE49-F238E27FC236}">
                <a16:creationId xmlns:a16="http://schemas.microsoft.com/office/drawing/2014/main" id="{CF79662B-D44A-6375-03C8-42E1EBC6B1DB}"/>
              </a:ext>
            </a:extLst>
          </p:cNvPr>
          <p:cNvSpPr/>
          <p:nvPr/>
        </p:nvSpPr>
        <p:spPr>
          <a:xfrm>
            <a:off x="3377015" y="600631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49A2425A-267C-84A0-483F-316CDF3884DA}"/>
              </a:ext>
            </a:extLst>
          </p:cNvPr>
          <p:cNvSpPr/>
          <p:nvPr/>
        </p:nvSpPr>
        <p:spPr>
          <a:xfrm>
            <a:off x="1960775" y="15853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Assemble cables, matching red wire to lowest pin number on both ends, being careful to keep track of which 8 pin cable is which. </a:t>
            </a:r>
          </a:p>
        </p:txBody>
      </p:sp>
    </p:spTree>
    <p:extLst>
      <p:ext uri="{BB962C8B-B14F-4D97-AF65-F5344CB8AC3E}">
        <p14:creationId xmlns:p14="http://schemas.microsoft.com/office/powerpoint/2010/main" val="284177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29A1-EC37-F240-DE85-27C3B1A040D1}"/>
              </a:ext>
            </a:extLst>
          </p:cNvPr>
          <p:cNvSpPr>
            <a:spLocks noGrp="1"/>
          </p:cNvSpPr>
          <p:nvPr>
            <p:ph type="title"/>
          </p:nvPr>
        </p:nvSpPr>
        <p:spPr/>
        <p:txBody>
          <a:bodyPr/>
          <a:lstStyle/>
          <a:p>
            <a:r>
              <a:rPr lang="en-US" dirty="0"/>
              <a:t>Slightly more than 2U Blank Rack Panel</a:t>
            </a:r>
          </a:p>
        </p:txBody>
      </p:sp>
      <p:pic>
        <p:nvPicPr>
          <p:cNvPr id="5" name="Picture 4" descr="A picture containing text, indoor, table&#10;&#10;Description automatically generated">
            <a:extLst>
              <a:ext uri="{FF2B5EF4-FFF2-40B4-BE49-F238E27FC236}">
                <a16:creationId xmlns:a16="http://schemas.microsoft.com/office/drawing/2014/main" id="{4D867850-FEB6-2699-233E-B5CB87A23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74" y="2628684"/>
            <a:ext cx="7666052" cy="2153674"/>
          </a:xfrm>
          <a:prstGeom prst="rect">
            <a:avLst/>
          </a:prstGeom>
        </p:spPr>
      </p:pic>
    </p:spTree>
    <p:extLst>
      <p:ext uri="{BB962C8B-B14F-4D97-AF65-F5344CB8AC3E}">
        <p14:creationId xmlns:p14="http://schemas.microsoft.com/office/powerpoint/2010/main" val="3600514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The captive circuit board is not ideal, and a better design might make this slightly mor modular. It would also be useful if someone were to get these made in some volume and sold fully machined.</a:t>
            </a:r>
          </a:p>
        </p:txBody>
      </p:sp>
    </p:spTree>
    <p:extLst>
      <p:ext uri="{BB962C8B-B14F-4D97-AF65-F5344CB8AC3E}">
        <p14:creationId xmlns:p14="http://schemas.microsoft.com/office/powerpoint/2010/main" val="2471455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6D3-50BA-9B68-7D10-45E0A7754A98}"/>
              </a:ext>
            </a:extLst>
          </p:cNvPr>
          <p:cNvSpPr>
            <a:spLocks noGrp="1"/>
          </p:cNvSpPr>
          <p:nvPr>
            <p:ph type="ctrTitle"/>
          </p:nvPr>
        </p:nvSpPr>
        <p:spPr>
          <a:xfrm>
            <a:off x="1143000" y="1642344"/>
            <a:ext cx="6858000" cy="974861"/>
          </a:xfrm>
        </p:spPr>
        <p:txBody>
          <a:bodyPr/>
          <a:lstStyle/>
          <a:p>
            <a:r>
              <a:rPr lang="en-US" dirty="0"/>
              <a:t>5V to 90V Boost</a:t>
            </a:r>
          </a:p>
        </p:txBody>
      </p:sp>
      <p:sp>
        <p:nvSpPr>
          <p:cNvPr id="13" name="Subtitle 2">
            <a:extLst>
              <a:ext uri="{FF2B5EF4-FFF2-40B4-BE49-F238E27FC236}">
                <a16:creationId xmlns:a16="http://schemas.microsoft.com/office/drawing/2014/main" id="{AA62A0D1-FE7A-7D5D-86FA-F2C2AE23D68F}"/>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14" name="Rectangle: Rounded Corners 13">
            <a:extLst>
              <a:ext uri="{FF2B5EF4-FFF2-40B4-BE49-F238E27FC236}">
                <a16:creationId xmlns:a16="http://schemas.microsoft.com/office/drawing/2014/main" id="{66CA65ED-5E7A-9BD3-38B5-270FBBCD37A5}"/>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15" name="Picture 14" descr="Icon&#10;&#10;Description automatically generated">
            <a:extLst>
              <a:ext uri="{FF2B5EF4-FFF2-40B4-BE49-F238E27FC236}">
                <a16:creationId xmlns:a16="http://schemas.microsoft.com/office/drawing/2014/main" id="{EEB7B6C5-3FA8-5ED9-8E70-2BA29DB4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16" name="Picture 15" descr="A black and white logo&#10;&#10;Description automatically generated with low confidence">
            <a:extLst>
              <a:ext uri="{FF2B5EF4-FFF2-40B4-BE49-F238E27FC236}">
                <a16:creationId xmlns:a16="http://schemas.microsoft.com/office/drawing/2014/main" id="{27CD5051-C478-616A-ADB1-0E4D9556D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A6945879-A47D-E72C-FFFC-250540EA780F}"/>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100748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C6BF33-A7E3-D311-ABB7-43BEA9A1E841}"/>
              </a:ext>
            </a:extLst>
          </p:cNvPr>
          <p:cNvPicPr>
            <a:picLocks noChangeAspect="1"/>
          </p:cNvPicPr>
          <p:nvPr/>
        </p:nvPicPr>
        <p:blipFill rotWithShape="1">
          <a:blip r:embed="rId2">
            <a:extLst>
              <a:ext uri="{28A0092B-C50C-407E-A947-70E740481C1C}">
                <a14:useLocalDpi xmlns:a14="http://schemas.microsoft.com/office/drawing/2010/main" val="0"/>
              </a:ext>
            </a:extLst>
          </a:blip>
          <a:srcRect l="5451" t="3586" r="62104" b="34422"/>
          <a:stretch/>
        </p:blipFill>
        <p:spPr bwMode="auto">
          <a:xfrm>
            <a:off x="0" y="1905153"/>
            <a:ext cx="3355258" cy="3047693"/>
          </a:xfrm>
          <a:prstGeom prst="rect">
            <a:avLst/>
          </a:prstGeom>
          <a:noFill/>
          <a:ln>
            <a:noFill/>
          </a:ln>
        </p:spPr>
      </p:pic>
      <p:pic>
        <p:nvPicPr>
          <p:cNvPr id="5" name="Picture 4">
            <a:extLst>
              <a:ext uri="{FF2B5EF4-FFF2-40B4-BE49-F238E27FC236}">
                <a16:creationId xmlns:a16="http://schemas.microsoft.com/office/drawing/2014/main" id="{D631AC4B-27C6-5AD4-B08D-68F1B1D01BAA}"/>
              </a:ext>
            </a:extLst>
          </p:cNvPr>
          <p:cNvPicPr>
            <a:picLocks noChangeAspect="1"/>
          </p:cNvPicPr>
          <p:nvPr/>
        </p:nvPicPr>
        <p:blipFill rotWithShape="1">
          <a:blip r:embed="rId3">
            <a:extLst>
              <a:ext uri="{28A0092B-C50C-407E-A947-70E740481C1C}">
                <a14:useLocalDpi xmlns:a14="http://schemas.microsoft.com/office/drawing/2010/main" val="0"/>
              </a:ext>
            </a:extLst>
          </a:blip>
          <a:srcRect l="4420" t="7545" r="57323" b="41531"/>
          <a:stretch/>
        </p:blipFill>
        <p:spPr bwMode="auto">
          <a:xfrm>
            <a:off x="4584905" y="880924"/>
            <a:ext cx="3930445" cy="2388600"/>
          </a:xfrm>
          <a:prstGeom prst="rect">
            <a:avLst/>
          </a:prstGeom>
          <a:noFill/>
          <a:ln>
            <a:noFill/>
          </a:ln>
        </p:spPr>
      </p:pic>
      <p:pic>
        <p:nvPicPr>
          <p:cNvPr id="6" name="Picture 5">
            <a:extLst>
              <a:ext uri="{FF2B5EF4-FFF2-40B4-BE49-F238E27FC236}">
                <a16:creationId xmlns:a16="http://schemas.microsoft.com/office/drawing/2014/main" id="{0E9F6348-63B2-8320-D743-C7B8EBF54B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68536" y="3801792"/>
            <a:ext cx="1251697" cy="1762162"/>
          </a:xfrm>
          <a:prstGeom prst="rect">
            <a:avLst/>
          </a:prstGeom>
          <a:noFill/>
          <a:ln>
            <a:noFill/>
          </a:ln>
        </p:spPr>
      </p:pic>
      <p:sp>
        <p:nvSpPr>
          <p:cNvPr id="2" name="Title 1">
            <a:extLst>
              <a:ext uri="{FF2B5EF4-FFF2-40B4-BE49-F238E27FC236}">
                <a16:creationId xmlns:a16="http://schemas.microsoft.com/office/drawing/2014/main" id="{B49BD252-98BF-0537-EA22-6396781E0331}"/>
              </a:ext>
            </a:extLst>
          </p:cNvPr>
          <p:cNvSpPr>
            <a:spLocks noGrp="1"/>
          </p:cNvSpPr>
          <p:nvPr>
            <p:ph type="title"/>
          </p:nvPr>
        </p:nvSpPr>
        <p:spPr>
          <a:xfrm>
            <a:off x="628650" y="35006"/>
            <a:ext cx="7886700" cy="1325563"/>
          </a:xfrm>
        </p:spPr>
        <p:txBody>
          <a:bodyPr/>
          <a:lstStyle/>
          <a:p>
            <a:pPr algn="ctr"/>
            <a:r>
              <a:rPr lang="en-US" dirty="0"/>
              <a:t>Bill of Materials</a:t>
            </a:r>
          </a:p>
        </p:txBody>
      </p:sp>
      <p:sp>
        <p:nvSpPr>
          <p:cNvPr id="8" name="TextBox 7">
            <a:extLst>
              <a:ext uri="{FF2B5EF4-FFF2-40B4-BE49-F238E27FC236}">
                <a16:creationId xmlns:a16="http://schemas.microsoft.com/office/drawing/2014/main" id="{1917C03A-8D3A-7C78-67B7-5E5EDEFEF60C}"/>
              </a:ext>
            </a:extLst>
          </p:cNvPr>
          <p:cNvSpPr txBox="1"/>
          <p:nvPr/>
        </p:nvSpPr>
        <p:spPr>
          <a:xfrm>
            <a:off x="4264127" y="3155461"/>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https://www.amazon.com/Voltage-Converter-Vintage-Indicator-80V-380V/dp/B09D93QNYK</a:t>
            </a:r>
            <a:r>
              <a:rPr lang="en-US" sz="1400" dirty="0"/>
              <a:t> </a:t>
            </a:r>
          </a:p>
        </p:txBody>
      </p:sp>
      <p:sp>
        <p:nvSpPr>
          <p:cNvPr id="12" name="TextBox 11">
            <a:extLst>
              <a:ext uri="{FF2B5EF4-FFF2-40B4-BE49-F238E27FC236}">
                <a16:creationId xmlns:a16="http://schemas.microsoft.com/office/drawing/2014/main" id="{B6B9E367-9DC4-58A5-746E-5F08C2D7A369}"/>
              </a:ext>
            </a:extLst>
          </p:cNvPr>
          <p:cNvSpPr txBox="1"/>
          <p:nvPr/>
        </p:nvSpPr>
        <p:spPr>
          <a:xfrm>
            <a:off x="103239" y="4890252"/>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6"/>
              </a:rPr>
              <a:t>https://www.amazon.com/DROK-Boost-Converter-Regulator-Length/dp/B09M3LMSS3/</a:t>
            </a:r>
            <a:r>
              <a:rPr lang="en-US" dirty="0"/>
              <a:t> </a:t>
            </a:r>
          </a:p>
        </p:txBody>
      </p:sp>
      <p:sp>
        <p:nvSpPr>
          <p:cNvPr id="14" name="TextBox 13">
            <a:extLst>
              <a:ext uri="{FF2B5EF4-FFF2-40B4-BE49-F238E27FC236}">
                <a16:creationId xmlns:a16="http://schemas.microsoft.com/office/drawing/2014/main" id="{6DBB7E02-07DD-34AF-CCB5-73C74A1BA2A1}"/>
              </a:ext>
            </a:extLst>
          </p:cNvPr>
          <p:cNvSpPr txBox="1"/>
          <p:nvPr/>
        </p:nvSpPr>
        <p:spPr>
          <a:xfrm>
            <a:off x="4977581" y="5536583"/>
            <a:ext cx="4572000" cy="923330"/>
          </a:xfrm>
          <a:prstGeom prst="rect">
            <a:avLst/>
          </a:prstGeom>
          <a:noFill/>
        </p:spPr>
        <p:txBody>
          <a:bodyPr wrap="square">
            <a:spAutoFit/>
          </a:bodyPr>
          <a:lstStyle/>
          <a:p>
            <a:r>
              <a:rPr lang="en-US" dirty="0">
                <a:hlinkClick r:id="rId7"/>
              </a:rPr>
              <a:t>https://www.amazon.com/ZYAMY-Dupont-Connector-Multicolor-Breadboard/dp/B0B8Z23NWX/</a:t>
            </a:r>
            <a:r>
              <a:rPr lang="en-US" dirty="0"/>
              <a:t> </a:t>
            </a:r>
          </a:p>
        </p:txBody>
      </p:sp>
      <p:sp>
        <p:nvSpPr>
          <p:cNvPr id="15" name="Rectangle: Rounded Corners 14">
            <a:extLst>
              <a:ext uri="{FF2B5EF4-FFF2-40B4-BE49-F238E27FC236}">
                <a16:creationId xmlns:a16="http://schemas.microsoft.com/office/drawing/2014/main" id="{EB4D714E-BC17-66EE-CD81-FAD39D236D99}"/>
              </a:ext>
            </a:extLst>
          </p:cNvPr>
          <p:cNvSpPr/>
          <p:nvPr/>
        </p:nvSpPr>
        <p:spPr>
          <a:xfrm>
            <a:off x="341725" y="6153240"/>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892781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272D-481E-1E1F-93E5-2FAA7C7156E1}"/>
              </a:ext>
            </a:extLst>
          </p:cNvPr>
          <p:cNvSpPr>
            <a:spLocks noGrp="1"/>
          </p:cNvSpPr>
          <p:nvPr>
            <p:ph type="title"/>
          </p:nvPr>
        </p:nvSpPr>
        <p:spPr/>
        <p:txBody>
          <a:bodyPr/>
          <a:lstStyle/>
          <a:p>
            <a:r>
              <a:rPr lang="en-US" dirty="0"/>
              <a:t>Tools and Consumables</a:t>
            </a:r>
          </a:p>
        </p:txBody>
      </p:sp>
      <p:pic>
        <p:nvPicPr>
          <p:cNvPr id="4" name="Picture 3">
            <a:extLst>
              <a:ext uri="{FF2B5EF4-FFF2-40B4-BE49-F238E27FC236}">
                <a16:creationId xmlns:a16="http://schemas.microsoft.com/office/drawing/2014/main" id="{C3BE86B6-6799-DACB-219A-94E4C782FE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87" y="2238740"/>
            <a:ext cx="2039303" cy="2540318"/>
          </a:xfrm>
          <a:prstGeom prst="rect">
            <a:avLst/>
          </a:prstGeom>
          <a:noFill/>
          <a:ln>
            <a:noFill/>
          </a:ln>
        </p:spPr>
      </p:pic>
      <p:pic>
        <p:nvPicPr>
          <p:cNvPr id="5" name="Picture 4">
            <a:extLst>
              <a:ext uri="{FF2B5EF4-FFF2-40B4-BE49-F238E27FC236}">
                <a16:creationId xmlns:a16="http://schemas.microsoft.com/office/drawing/2014/main" id="{3A264815-2EC2-E586-FBE8-80EBDC991A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670" y="2207114"/>
            <a:ext cx="2352199" cy="1460659"/>
          </a:xfrm>
          <a:prstGeom prst="rect">
            <a:avLst/>
          </a:prstGeom>
          <a:noFill/>
          <a:ln>
            <a:noFill/>
          </a:ln>
        </p:spPr>
      </p:pic>
      <p:pic>
        <p:nvPicPr>
          <p:cNvPr id="6" name="Picture 5">
            <a:extLst>
              <a:ext uri="{FF2B5EF4-FFF2-40B4-BE49-F238E27FC236}">
                <a16:creationId xmlns:a16="http://schemas.microsoft.com/office/drawing/2014/main" id="{0B813EBA-5AF9-0BC5-8839-0E235139B45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2874" y="2207114"/>
            <a:ext cx="3624739" cy="2653665"/>
          </a:xfrm>
          <a:prstGeom prst="rect">
            <a:avLst/>
          </a:prstGeom>
          <a:noFill/>
          <a:ln>
            <a:noFill/>
          </a:ln>
        </p:spPr>
      </p:pic>
      <p:sp>
        <p:nvSpPr>
          <p:cNvPr id="3" name="Rectangle: Rounded Corners 2">
            <a:extLst>
              <a:ext uri="{FF2B5EF4-FFF2-40B4-BE49-F238E27FC236}">
                <a16:creationId xmlns:a16="http://schemas.microsoft.com/office/drawing/2014/main" id="{F7E5E23F-4315-E59E-3548-1B307730BCAF}"/>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2800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2CCF-3591-CAA4-59C6-EE65AC201A0C}"/>
              </a:ext>
            </a:extLst>
          </p:cNvPr>
          <p:cNvSpPr>
            <a:spLocks noGrp="1"/>
          </p:cNvSpPr>
          <p:nvPr>
            <p:ph type="title"/>
          </p:nvPr>
        </p:nvSpPr>
        <p:spPr>
          <a:xfrm>
            <a:off x="624765" y="352185"/>
            <a:ext cx="7886700" cy="1325563"/>
          </a:xfrm>
        </p:spPr>
        <p:txBody>
          <a:bodyPr/>
          <a:lstStyle/>
          <a:p>
            <a:pPr algn="ctr"/>
            <a:r>
              <a:rPr lang="en-US" dirty="0"/>
              <a:t>90 Volt to DB25 Relay Board Cable Assembly</a:t>
            </a:r>
          </a:p>
        </p:txBody>
      </p:sp>
      <p:pic>
        <p:nvPicPr>
          <p:cNvPr id="5" name="Picture 4">
            <a:extLst>
              <a:ext uri="{FF2B5EF4-FFF2-40B4-BE49-F238E27FC236}">
                <a16:creationId xmlns:a16="http://schemas.microsoft.com/office/drawing/2014/main" id="{5397E364-B1ED-3C3D-3EFE-D41256ED1E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501" y="1862103"/>
            <a:ext cx="2183593" cy="1679687"/>
          </a:xfrm>
          <a:prstGeom prst="rect">
            <a:avLst/>
          </a:prstGeom>
          <a:noFill/>
          <a:ln>
            <a:noFill/>
          </a:ln>
        </p:spPr>
      </p:pic>
      <p:pic>
        <p:nvPicPr>
          <p:cNvPr id="6" name="Picture 5">
            <a:extLst>
              <a:ext uri="{FF2B5EF4-FFF2-40B4-BE49-F238E27FC236}">
                <a16:creationId xmlns:a16="http://schemas.microsoft.com/office/drawing/2014/main" id="{1072FBAA-B2F4-A466-1B31-DDF92CFC94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90" r="1855"/>
          <a:stretch/>
        </p:blipFill>
        <p:spPr bwMode="auto">
          <a:xfrm>
            <a:off x="117987" y="1871197"/>
            <a:ext cx="2713703" cy="1990347"/>
          </a:xfrm>
          <a:prstGeom prst="rect">
            <a:avLst/>
          </a:prstGeom>
          <a:noFill/>
          <a:ln>
            <a:noFill/>
          </a:ln>
        </p:spPr>
      </p:pic>
      <p:pic>
        <p:nvPicPr>
          <p:cNvPr id="7" name="Picture 6">
            <a:extLst>
              <a:ext uri="{FF2B5EF4-FFF2-40B4-BE49-F238E27FC236}">
                <a16:creationId xmlns:a16="http://schemas.microsoft.com/office/drawing/2014/main" id="{506F6132-21A3-72ED-958F-7F1C31CAE2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2056" y="1871197"/>
            <a:ext cx="2553438" cy="1405209"/>
          </a:xfrm>
          <a:prstGeom prst="rect">
            <a:avLst/>
          </a:prstGeom>
          <a:noFill/>
          <a:ln>
            <a:noFill/>
          </a:ln>
        </p:spPr>
      </p:pic>
      <p:pic>
        <p:nvPicPr>
          <p:cNvPr id="8" name="Picture 7">
            <a:extLst>
              <a:ext uri="{FF2B5EF4-FFF2-40B4-BE49-F238E27FC236}">
                <a16:creationId xmlns:a16="http://schemas.microsoft.com/office/drawing/2014/main" id="{6A9F6FFD-FA9F-6842-4AF2-30211C499C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14"/>
          <a:stretch/>
        </p:blipFill>
        <p:spPr bwMode="auto">
          <a:xfrm>
            <a:off x="3189141" y="4012126"/>
            <a:ext cx="3683608" cy="2709512"/>
          </a:xfrm>
          <a:prstGeom prst="rect">
            <a:avLst/>
          </a:prstGeom>
          <a:noFill/>
          <a:ln>
            <a:noFill/>
          </a:ln>
        </p:spPr>
      </p:pic>
      <p:sp>
        <p:nvSpPr>
          <p:cNvPr id="3" name="Arrow: Right 2">
            <a:extLst>
              <a:ext uri="{FF2B5EF4-FFF2-40B4-BE49-F238E27FC236}">
                <a16:creationId xmlns:a16="http://schemas.microsoft.com/office/drawing/2014/main" id="{95440BB6-3FD4-190D-9712-A5FBE4916B00}"/>
              </a:ext>
            </a:extLst>
          </p:cNvPr>
          <p:cNvSpPr/>
          <p:nvPr/>
        </p:nvSpPr>
        <p:spPr>
          <a:xfrm>
            <a:off x="2945989" y="2502037"/>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AE7C48A7-AE89-BD0A-22ED-CB283AE40BAD}"/>
              </a:ext>
            </a:extLst>
          </p:cNvPr>
          <p:cNvSpPr/>
          <p:nvPr/>
        </p:nvSpPr>
        <p:spPr>
          <a:xfrm>
            <a:off x="6157113" y="2502037"/>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200680E-E316-215B-E7C6-740CF458440F}"/>
              </a:ext>
            </a:extLst>
          </p:cNvPr>
          <p:cNvSpPr/>
          <p:nvPr/>
        </p:nvSpPr>
        <p:spPr>
          <a:xfrm rot="7689587">
            <a:off x="6968274" y="3718978"/>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60EE042-F49B-6C3A-7765-135CCF2DDB92}"/>
              </a:ext>
            </a:extLst>
          </p:cNvPr>
          <p:cNvSpPr/>
          <p:nvPr/>
        </p:nvSpPr>
        <p:spPr>
          <a:xfrm>
            <a:off x="334929" y="610829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5082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3DF5-FD58-11D5-4A1C-CEF14C25EDCA}"/>
              </a:ext>
            </a:extLst>
          </p:cNvPr>
          <p:cNvSpPr>
            <a:spLocks noGrp="1"/>
          </p:cNvSpPr>
          <p:nvPr>
            <p:ph type="title"/>
          </p:nvPr>
        </p:nvSpPr>
        <p:spPr/>
        <p:txBody>
          <a:bodyPr/>
          <a:lstStyle/>
          <a:p>
            <a:pPr algn="ctr"/>
            <a:r>
              <a:rPr lang="en-US" dirty="0"/>
              <a:t>5V to 12 V Cable Assembly</a:t>
            </a:r>
          </a:p>
        </p:txBody>
      </p:sp>
      <p:pic>
        <p:nvPicPr>
          <p:cNvPr id="4" name="Picture 3">
            <a:extLst>
              <a:ext uri="{FF2B5EF4-FFF2-40B4-BE49-F238E27FC236}">
                <a16:creationId xmlns:a16="http://schemas.microsoft.com/office/drawing/2014/main" id="{E4FD40F5-DAA2-96B7-46C7-C5D9ECA69F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624" y="3044520"/>
            <a:ext cx="2402205" cy="2354104"/>
          </a:xfrm>
          <a:prstGeom prst="rect">
            <a:avLst/>
          </a:prstGeom>
          <a:noFill/>
          <a:ln>
            <a:noFill/>
          </a:ln>
        </p:spPr>
      </p:pic>
      <p:pic>
        <p:nvPicPr>
          <p:cNvPr id="5" name="Picture 4">
            <a:extLst>
              <a:ext uri="{FF2B5EF4-FFF2-40B4-BE49-F238E27FC236}">
                <a16:creationId xmlns:a16="http://schemas.microsoft.com/office/drawing/2014/main" id="{D130860A-8D9F-D508-18FB-15876A29D5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129" y="2321853"/>
            <a:ext cx="3213735" cy="1718310"/>
          </a:xfrm>
          <a:prstGeom prst="rect">
            <a:avLst/>
          </a:prstGeom>
          <a:noFill/>
          <a:ln>
            <a:noFill/>
          </a:ln>
        </p:spPr>
      </p:pic>
      <p:pic>
        <p:nvPicPr>
          <p:cNvPr id="6" name="Picture 5">
            <a:extLst>
              <a:ext uri="{FF2B5EF4-FFF2-40B4-BE49-F238E27FC236}">
                <a16:creationId xmlns:a16="http://schemas.microsoft.com/office/drawing/2014/main" id="{0C3A1805-38F2-BDAE-5364-0BB1FEE8B3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4134" y="2868068"/>
            <a:ext cx="2687955" cy="2707005"/>
          </a:xfrm>
          <a:prstGeom prst="rect">
            <a:avLst/>
          </a:prstGeom>
          <a:noFill/>
          <a:ln>
            <a:noFill/>
          </a:ln>
        </p:spPr>
      </p:pic>
      <p:sp>
        <p:nvSpPr>
          <p:cNvPr id="3" name="Rectangle: Rounded Corners 2">
            <a:extLst>
              <a:ext uri="{FF2B5EF4-FFF2-40B4-BE49-F238E27FC236}">
                <a16:creationId xmlns:a16="http://schemas.microsoft.com/office/drawing/2014/main" id="{89FB46D4-4FFA-3B3E-B8DD-A14AC3504AB2}"/>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161702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6A13-7C2E-6574-C066-B0412F05D3C0}"/>
              </a:ext>
            </a:extLst>
          </p:cNvPr>
          <p:cNvSpPr>
            <a:spLocks noGrp="1"/>
          </p:cNvSpPr>
          <p:nvPr>
            <p:ph type="title"/>
          </p:nvPr>
        </p:nvSpPr>
        <p:spPr/>
        <p:txBody>
          <a:bodyPr/>
          <a:lstStyle/>
          <a:p>
            <a:r>
              <a:rPr lang="en-US" dirty="0"/>
              <a:t>Setting the voltage output to 90V</a:t>
            </a:r>
          </a:p>
        </p:txBody>
      </p:sp>
      <p:pic>
        <p:nvPicPr>
          <p:cNvPr id="4" name="Picture 3">
            <a:extLst>
              <a:ext uri="{FF2B5EF4-FFF2-40B4-BE49-F238E27FC236}">
                <a16:creationId xmlns:a16="http://schemas.microsoft.com/office/drawing/2014/main" id="{E8BB8517-4570-7AEA-973F-003E258D59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7504" y="2284466"/>
            <a:ext cx="2268993" cy="3130431"/>
          </a:xfrm>
          <a:prstGeom prst="rect">
            <a:avLst/>
          </a:prstGeom>
          <a:noFill/>
          <a:ln>
            <a:noFill/>
          </a:ln>
        </p:spPr>
      </p:pic>
      <p:pic>
        <p:nvPicPr>
          <p:cNvPr id="5" name="Picture 4">
            <a:extLst>
              <a:ext uri="{FF2B5EF4-FFF2-40B4-BE49-F238E27FC236}">
                <a16:creationId xmlns:a16="http://schemas.microsoft.com/office/drawing/2014/main" id="{BFEE7254-2BAD-C1BD-B595-6A8F5755F8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982" y="2284465"/>
            <a:ext cx="2786118" cy="2424473"/>
          </a:xfrm>
          <a:prstGeom prst="rect">
            <a:avLst/>
          </a:prstGeom>
          <a:noFill/>
          <a:ln>
            <a:noFill/>
          </a:ln>
        </p:spPr>
      </p:pic>
      <p:pic>
        <p:nvPicPr>
          <p:cNvPr id="6" name="Picture 5">
            <a:extLst>
              <a:ext uri="{FF2B5EF4-FFF2-40B4-BE49-F238E27FC236}">
                <a16:creationId xmlns:a16="http://schemas.microsoft.com/office/drawing/2014/main" id="{BE1B1535-15F2-F99D-97A2-8F406C385A6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015" y="2284466"/>
            <a:ext cx="2169935" cy="3068158"/>
          </a:xfrm>
          <a:prstGeom prst="rect">
            <a:avLst/>
          </a:prstGeom>
          <a:noFill/>
          <a:ln>
            <a:noFill/>
          </a:ln>
        </p:spPr>
      </p:pic>
      <p:sp>
        <p:nvSpPr>
          <p:cNvPr id="3" name="Rectangle: Rounded Corners 2">
            <a:extLst>
              <a:ext uri="{FF2B5EF4-FFF2-40B4-BE49-F238E27FC236}">
                <a16:creationId xmlns:a16="http://schemas.microsoft.com/office/drawing/2014/main" id="{8CDB3595-2200-6EA9-F3CD-BAD6EC0EC1AA}"/>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46819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82F3-C8C5-C853-D97F-480EC0DEE208}"/>
              </a:ext>
            </a:extLst>
          </p:cNvPr>
          <p:cNvSpPr>
            <a:spLocks noGrp="1"/>
          </p:cNvSpPr>
          <p:nvPr>
            <p:ph type="title"/>
          </p:nvPr>
        </p:nvSpPr>
        <p:spPr/>
        <p:txBody>
          <a:bodyPr/>
          <a:lstStyle/>
          <a:p>
            <a:r>
              <a:rPr lang="en-US" dirty="0"/>
              <a:t>Arduino UNO Shield Connection</a:t>
            </a:r>
          </a:p>
        </p:txBody>
      </p:sp>
      <p:pic>
        <p:nvPicPr>
          <p:cNvPr id="4" name="Picture 3">
            <a:extLst>
              <a:ext uri="{FF2B5EF4-FFF2-40B4-BE49-F238E27FC236}">
                <a16:creationId xmlns:a16="http://schemas.microsoft.com/office/drawing/2014/main" id="{C0F33905-2378-E6A7-01B5-8552FCD5A9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7586" y="2315610"/>
            <a:ext cx="4213163" cy="2917766"/>
          </a:xfrm>
          <a:prstGeom prst="rect">
            <a:avLst/>
          </a:prstGeom>
          <a:noFill/>
          <a:ln>
            <a:noFill/>
          </a:ln>
        </p:spPr>
      </p:pic>
      <p:sp>
        <p:nvSpPr>
          <p:cNvPr id="3" name="Arrow: Right 2">
            <a:extLst>
              <a:ext uri="{FF2B5EF4-FFF2-40B4-BE49-F238E27FC236}">
                <a16:creationId xmlns:a16="http://schemas.microsoft.com/office/drawing/2014/main" id="{6D52D530-32B1-EB55-9683-3D82F26011BE}"/>
              </a:ext>
            </a:extLst>
          </p:cNvPr>
          <p:cNvSpPr/>
          <p:nvPr/>
        </p:nvSpPr>
        <p:spPr>
          <a:xfrm rot="2000271">
            <a:off x="5460440" y="4666924"/>
            <a:ext cx="789507" cy="38084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93A2BE-76D1-9816-02E4-50AED8318FEF}"/>
              </a:ext>
            </a:extLst>
          </p:cNvPr>
          <p:cNvSpPr txBox="1"/>
          <p:nvPr/>
        </p:nvSpPr>
        <p:spPr>
          <a:xfrm>
            <a:off x="6194323" y="5048710"/>
            <a:ext cx="1460090" cy="369332"/>
          </a:xfrm>
          <a:prstGeom prst="rect">
            <a:avLst/>
          </a:prstGeom>
          <a:noFill/>
        </p:spPr>
        <p:txBody>
          <a:bodyPr wrap="square" rtlCol="0">
            <a:spAutoFit/>
          </a:bodyPr>
          <a:lstStyle/>
          <a:p>
            <a:r>
              <a:rPr lang="en-US" dirty="0"/>
              <a:t>5V to Boost</a:t>
            </a:r>
          </a:p>
        </p:txBody>
      </p:sp>
      <p:sp>
        <p:nvSpPr>
          <p:cNvPr id="6" name="Rectangle: Rounded Corners 5">
            <a:extLst>
              <a:ext uri="{FF2B5EF4-FFF2-40B4-BE49-F238E27FC236}">
                <a16:creationId xmlns:a16="http://schemas.microsoft.com/office/drawing/2014/main" id="{F942353A-B8D3-48A4-4E88-0B717FFF71FC}"/>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6831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5F6C-099D-0B95-6C14-AFEA0E96D837}"/>
              </a:ext>
            </a:extLst>
          </p:cNvPr>
          <p:cNvSpPr>
            <a:spLocks noGrp="1"/>
          </p:cNvSpPr>
          <p:nvPr>
            <p:ph type="ctrTitle"/>
          </p:nvPr>
        </p:nvSpPr>
        <p:spPr/>
        <p:txBody>
          <a:bodyPr/>
          <a:lstStyle/>
          <a:p>
            <a:r>
              <a:rPr lang="en-US" dirty="0"/>
              <a:t>3D Printed Parts</a:t>
            </a:r>
          </a:p>
        </p:txBody>
      </p:sp>
      <p:sp>
        <p:nvSpPr>
          <p:cNvPr id="3" name="Subtitle 2">
            <a:extLst>
              <a:ext uri="{FF2B5EF4-FFF2-40B4-BE49-F238E27FC236}">
                <a16:creationId xmlns:a16="http://schemas.microsoft.com/office/drawing/2014/main" id="{392B4C44-B5C3-47C9-8EF3-3728882ADB19}"/>
              </a:ext>
            </a:extLst>
          </p:cNvPr>
          <p:cNvSpPr>
            <a:spLocks noGrp="1"/>
          </p:cNvSpPr>
          <p:nvPr>
            <p:ph type="subTitle" idx="1"/>
          </p:nvPr>
        </p:nvSpPr>
        <p:spPr/>
        <p:txBody>
          <a:bodyPr/>
          <a:lstStyle/>
          <a:p>
            <a:r>
              <a:rPr lang="en-US" dirty="0"/>
              <a:t>Lafe Spietz</a:t>
            </a:r>
          </a:p>
          <a:p>
            <a:r>
              <a:rPr lang="en-US" dirty="0"/>
              <a:t>NIST</a:t>
            </a:r>
          </a:p>
          <a:p>
            <a:r>
              <a:rPr lang="en-US" dirty="0"/>
              <a:t>Summer 2024</a:t>
            </a:r>
          </a:p>
        </p:txBody>
      </p:sp>
    </p:spTree>
    <p:extLst>
      <p:ext uri="{BB962C8B-B14F-4D97-AF65-F5344CB8AC3E}">
        <p14:creationId xmlns:p14="http://schemas.microsoft.com/office/powerpoint/2010/main" val="123121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ADB1-5624-3F52-2947-7D3FA19E1150}"/>
              </a:ext>
            </a:extLst>
          </p:cNvPr>
          <p:cNvSpPr>
            <a:spLocks noGrp="1"/>
          </p:cNvSpPr>
          <p:nvPr>
            <p:ph type="title"/>
          </p:nvPr>
        </p:nvSpPr>
        <p:spPr>
          <a:xfrm>
            <a:off x="628650" y="814228"/>
            <a:ext cx="7886700" cy="994172"/>
          </a:xfrm>
        </p:spPr>
        <p:txBody>
          <a:bodyPr/>
          <a:lstStyle/>
          <a:p>
            <a:r>
              <a:rPr lang="en-US" dirty="0"/>
              <a:t>Full Set of Parts</a:t>
            </a:r>
          </a:p>
        </p:txBody>
      </p:sp>
      <p:pic>
        <p:nvPicPr>
          <p:cNvPr id="5" name="Picture 4" descr="A picture containing tool, different, various, arranged&#10;&#10;Description automatically generated">
            <a:extLst>
              <a:ext uri="{FF2B5EF4-FFF2-40B4-BE49-F238E27FC236}">
                <a16:creationId xmlns:a16="http://schemas.microsoft.com/office/drawing/2014/main" id="{F6C223B6-B502-236B-ABBF-492B7BEB0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67" y="1633305"/>
            <a:ext cx="6873067" cy="3955090"/>
          </a:xfrm>
          <a:prstGeom prst="rect">
            <a:avLst/>
          </a:prstGeom>
        </p:spPr>
      </p:pic>
      <p:sp>
        <p:nvSpPr>
          <p:cNvPr id="7" name="TextBox 6">
            <a:extLst>
              <a:ext uri="{FF2B5EF4-FFF2-40B4-BE49-F238E27FC236}">
                <a16:creationId xmlns:a16="http://schemas.microsoft.com/office/drawing/2014/main" id="{13513E1F-AB6C-AB6C-D41C-31173F1B2F39}"/>
              </a:ext>
            </a:extLst>
          </p:cNvPr>
          <p:cNvSpPr txBox="1"/>
          <p:nvPr/>
        </p:nvSpPr>
        <p:spPr>
          <a:xfrm rot="16200000">
            <a:off x="786846" y="3199204"/>
            <a:ext cx="2182894" cy="715581"/>
          </a:xfrm>
          <a:prstGeom prst="rect">
            <a:avLst/>
          </a:prstGeom>
          <a:noFill/>
        </p:spPr>
        <p:txBody>
          <a:bodyPr wrap="square">
            <a:spAutoFit/>
          </a:bodyPr>
          <a:lstStyle/>
          <a:p>
            <a:endParaRPr lang="en-US" sz="1350" dirty="0"/>
          </a:p>
          <a:p>
            <a:r>
              <a:rPr lang="en-US" sz="1350" dirty="0"/>
              <a:t>front-panel-edge-</a:t>
            </a:r>
            <a:r>
              <a:rPr lang="en-US" sz="1350" dirty="0" err="1"/>
              <a:t>bracket.STL</a:t>
            </a:r>
            <a:endParaRPr lang="en-US" sz="1350" dirty="0"/>
          </a:p>
        </p:txBody>
      </p:sp>
      <p:sp>
        <p:nvSpPr>
          <p:cNvPr id="9" name="TextBox 8">
            <a:extLst>
              <a:ext uri="{FF2B5EF4-FFF2-40B4-BE49-F238E27FC236}">
                <a16:creationId xmlns:a16="http://schemas.microsoft.com/office/drawing/2014/main" id="{D46AEF98-465B-106E-D421-39609A2D2225}"/>
              </a:ext>
            </a:extLst>
          </p:cNvPr>
          <p:cNvSpPr txBox="1"/>
          <p:nvPr/>
        </p:nvSpPr>
        <p:spPr>
          <a:xfrm rot="16200000">
            <a:off x="2366923" y="3776045"/>
            <a:ext cx="2597219" cy="300082"/>
          </a:xfrm>
          <a:prstGeom prst="rect">
            <a:avLst/>
          </a:prstGeom>
          <a:noFill/>
        </p:spPr>
        <p:txBody>
          <a:bodyPr wrap="square">
            <a:spAutoFit/>
          </a:bodyPr>
          <a:lstStyle/>
          <a:p>
            <a:r>
              <a:rPr lang="en-US" sz="1350" dirty="0"/>
              <a:t>front-panel-center-</a:t>
            </a:r>
            <a:r>
              <a:rPr lang="en-US" sz="1350" dirty="0" err="1"/>
              <a:t>bracket.STL</a:t>
            </a:r>
            <a:endParaRPr lang="en-US" sz="1350" dirty="0"/>
          </a:p>
        </p:txBody>
      </p:sp>
      <p:sp>
        <p:nvSpPr>
          <p:cNvPr id="11" name="TextBox 10">
            <a:extLst>
              <a:ext uri="{FF2B5EF4-FFF2-40B4-BE49-F238E27FC236}">
                <a16:creationId xmlns:a16="http://schemas.microsoft.com/office/drawing/2014/main" id="{22698DF1-606E-9A1B-AF1A-162F9476F92D}"/>
              </a:ext>
            </a:extLst>
          </p:cNvPr>
          <p:cNvSpPr txBox="1"/>
          <p:nvPr/>
        </p:nvSpPr>
        <p:spPr>
          <a:xfrm>
            <a:off x="4401559" y="2691106"/>
            <a:ext cx="1794038" cy="300082"/>
          </a:xfrm>
          <a:prstGeom prst="rect">
            <a:avLst/>
          </a:prstGeom>
          <a:noFill/>
        </p:spPr>
        <p:txBody>
          <a:bodyPr wrap="square">
            <a:spAutoFit/>
          </a:bodyPr>
          <a:lstStyle/>
          <a:p>
            <a:r>
              <a:rPr lang="en-US" sz="1350" dirty="0"/>
              <a:t>arduino-bracket.STL</a:t>
            </a:r>
          </a:p>
        </p:txBody>
      </p:sp>
      <p:sp>
        <p:nvSpPr>
          <p:cNvPr id="13" name="TextBox 12">
            <a:extLst>
              <a:ext uri="{FF2B5EF4-FFF2-40B4-BE49-F238E27FC236}">
                <a16:creationId xmlns:a16="http://schemas.microsoft.com/office/drawing/2014/main" id="{E5354C7F-C821-4C76-385E-0ACDB429402F}"/>
              </a:ext>
            </a:extLst>
          </p:cNvPr>
          <p:cNvSpPr txBox="1"/>
          <p:nvPr/>
        </p:nvSpPr>
        <p:spPr>
          <a:xfrm>
            <a:off x="6373381" y="2968105"/>
            <a:ext cx="1806728" cy="300082"/>
          </a:xfrm>
          <a:prstGeom prst="rect">
            <a:avLst/>
          </a:prstGeom>
          <a:noFill/>
        </p:spPr>
        <p:txBody>
          <a:bodyPr wrap="square">
            <a:spAutoFit/>
          </a:bodyPr>
          <a:lstStyle/>
          <a:p>
            <a:r>
              <a:rPr lang="en-US" sz="1350" dirty="0"/>
              <a:t>HV-DCDC-</a:t>
            </a:r>
            <a:r>
              <a:rPr lang="en-US" sz="1350" dirty="0" err="1"/>
              <a:t>bracket.STL</a:t>
            </a:r>
            <a:endParaRPr lang="en-US" sz="1350" dirty="0"/>
          </a:p>
        </p:txBody>
      </p:sp>
    </p:spTree>
    <p:extLst>
      <p:ext uri="{BB962C8B-B14F-4D97-AF65-F5344CB8AC3E}">
        <p14:creationId xmlns:p14="http://schemas.microsoft.com/office/powerpoint/2010/main" val="9305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23AB7-9B2A-5653-46C8-17E2FDCDD6B7}"/>
              </a:ext>
            </a:extLst>
          </p:cNvPr>
          <p:cNvSpPr>
            <a:spLocks noGrp="1"/>
          </p:cNvSpPr>
          <p:nvPr>
            <p:ph type="title"/>
          </p:nvPr>
        </p:nvSpPr>
        <p:spPr/>
        <p:txBody>
          <a:bodyPr/>
          <a:lstStyle/>
          <a:p>
            <a:r>
              <a:rPr lang="en-US" dirty="0"/>
              <a:t>Drill bits to use</a:t>
            </a:r>
          </a:p>
        </p:txBody>
      </p:sp>
      <p:pic>
        <p:nvPicPr>
          <p:cNvPr id="7" name="Picture 6" descr="A picture containing wooden, wood&#10;&#10;Description automatically generated">
            <a:extLst>
              <a:ext uri="{FF2B5EF4-FFF2-40B4-BE49-F238E27FC236}">
                <a16:creationId xmlns:a16="http://schemas.microsoft.com/office/drawing/2014/main" id="{DE64C022-C4AB-AD47-DE34-F1A262B6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605" y="1933625"/>
            <a:ext cx="3362684" cy="2761824"/>
          </a:xfrm>
          <a:prstGeom prst="rect">
            <a:avLst/>
          </a:prstGeom>
        </p:spPr>
      </p:pic>
      <p:pic>
        <p:nvPicPr>
          <p:cNvPr id="4" name="Picture 3">
            <a:extLst>
              <a:ext uri="{FF2B5EF4-FFF2-40B4-BE49-F238E27FC236}">
                <a16:creationId xmlns:a16="http://schemas.microsoft.com/office/drawing/2014/main" id="{02D8C613-04D3-EBEE-3C38-D1A1077A1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160" y="1933623"/>
            <a:ext cx="392074" cy="3305647"/>
          </a:xfrm>
          <a:prstGeom prst="rect">
            <a:avLst/>
          </a:prstGeom>
        </p:spPr>
      </p:pic>
      <p:sp>
        <p:nvSpPr>
          <p:cNvPr id="5" name="TextBox 4">
            <a:extLst>
              <a:ext uri="{FF2B5EF4-FFF2-40B4-BE49-F238E27FC236}">
                <a16:creationId xmlns:a16="http://schemas.microsoft.com/office/drawing/2014/main" id="{F2E7AF40-273C-9E93-8D6F-0179CBBA92B6}"/>
              </a:ext>
            </a:extLst>
          </p:cNvPr>
          <p:cNvSpPr txBox="1"/>
          <p:nvPr/>
        </p:nvSpPr>
        <p:spPr>
          <a:xfrm>
            <a:off x="872292" y="2449665"/>
            <a:ext cx="2696489" cy="1558375"/>
          </a:xfrm>
          <a:prstGeom prst="rect">
            <a:avLst/>
          </a:prstGeom>
          <a:noFill/>
        </p:spPr>
        <p:txBody>
          <a:bodyPr wrap="square" rtlCol="0">
            <a:spAutoFit/>
          </a:bodyPr>
          <a:lstStyle/>
          <a:p>
            <a:pPr marL="189110" indent="-189110">
              <a:buFont typeface="Arial" panose="020B0604020202020204" pitchFamily="34" charset="0"/>
              <a:buChar char="•"/>
            </a:pPr>
            <a:r>
              <a:rPr lang="en-US" sz="1191" dirty="0"/>
              <a:t>1/16” bit: pilot holes and holes for wood screws. </a:t>
            </a:r>
          </a:p>
          <a:p>
            <a:pPr marL="189110" indent="-189110">
              <a:buFont typeface="Arial" panose="020B0604020202020204" pitchFamily="34" charset="0"/>
              <a:buChar char="•"/>
            </a:pPr>
            <a:r>
              <a:rPr lang="en-US" sz="1191" dirty="0"/>
              <a:t>1/8” bit: through holes for 4-40 screws</a:t>
            </a:r>
          </a:p>
          <a:p>
            <a:pPr marL="189110" indent="-189110">
              <a:buFont typeface="Arial" panose="020B0604020202020204" pitchFamily="34" charset="0"/>
              <a:buChar char="•"/>
            </a:pPr>
            <a:r>
              <a:rPr lang="en-US" sz="1191" dirty="0"/>
              <a:t>7/32” for 10-32 thumb screw clearance holes</a:t>
            </a:r>
          </a:p>
          <a:p>
            <a:pPr marL="189110" indent="-189110">
              <a:buFont typeface="Arial" panose="020B0604020202020204" pitchFamily="34" charset="0"/>
              <a:buChar char="•"/>
            </a:pPr>
            <a:r>
              <a:rPr lang="en-US" sz="1191" dirty="0"/>
              <a:t>5/32” to mill out slot for 4 wire header cable</a:t>
            </a:r>
          </a:p>
        </p:txBody>
      </p:sp>
    </p:spTree>
    <p:extLst>
      <p:ext uri="{BB962C8B-B14F-4D97-AF65-F5344CB8AC3E}">
        <p14:creationId xmlns:p14="http://schemas.microsoft.com/office/powerpoint/2010/main" val="1500982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E772-D678-4A1C-23EC-68811085139A}"/>
              </a:ext>
            </a:extLst>
          </p:cNvPr>
          <p:cNvSpPr>
            <a:spLocks noGrp="1"/>
          </p:cNvSpPr>
          <p:nvPr>
            <p:ph type="title"/>
          </p:nvPr>
        </p:nvSpPr>
        <p:spPr/>
        <p:txBody>
          <a:bodyPr/>
          <a:lstStyle/>
          <a:p>
            <a:r>
              <a:rPr lang="en-US" dirty="0"/>
              <a:t>Print times and filament masses</a:t>
            </a:r>
          </a:p>
        </p:txBody>
      </p:sp>
      <p:sp>
        <p:nvSpPr>
          <p:cNvPr id="4" name="Content Placeholder 3">
            <a:extLst>
              <a:ext uri="{FF2B5EF4-FFF2-40B4-BE49-F238E27FC236}">
                <a16:creationId xmlns:a16="http://schemas.microsoft.com/office/drawing/2014/main" id="{FB58DF47-6BD5-EA01-AB3F-6E098372AD87}"/>
              </a:ext>
            </a:extLst>
          </p:cNvPr>
          <p:cNvSpPr txBox="1">
            <a:spLocks noGrp="1"/>
          </p:cNvSpPr>
          <p:nvPr>
            <p:ph idx="1"/>
          </p:nvPr>
        </p:nvSpPr>
        <p:spPr>
          <a:xfrm>
            <a:off x="628650" y="2226469"/>
            <a:ext cx="7886700" cy="3924151"/>
          </a:xfrm>
          <a:prstGeom prst="rect">
            <a:avLst/>
          </a:prstGeom>
          <a:noFill/>
        </p:spPr>
        <p:txBody>
          <a:bodyPr wrap="square">
            <a:spAutoFit/>
          </a:bodyPr>
          <a:lstStyle/>
          <a:p>
            <a:r>
              <a:rPr lang="en-US" dirty="0"/>
              <a:t>arduino-bracket.STL: 4 grams, 18 minutes, print 1</a:t>
            </a:r>
          </a:p>
          <a:p>
            <a:r>
              <a:rPr lang="en-US" dirty="0"/>
              <a:t>HV-DCDC-</a:t>
            </a:r>
            <a:r>
              <a:rPr lang="en-US" dirty="0" err="1"/>
              <a:t>bracket.STL</a:t>
            </a:r>
            <a:r>
              <a:rPr lang="en-US" dirty="0"/>
              <a:t>: 4 grams, 14 minutes, print 1</a:t>
            </a:r>
          </a:p>
          <a:p>
            <a:r>
              <a:rPr lang="en-US" dirty="0"/>
              <a:t>front-panel-center-</a:t>
            </a:r>
            <a:r>
              <a:rPr lang="en-US" dirty="0" err="1"/>
              <a:t>bracket.STL</a:t>
            </a:r>
            <a:r>
              <a:rPr lang="en-US" dirty="0"/>
              <a:t>: 1 gram/each, 7 minutes/each, print 2</a:t>
            </a:r>
          </a:p>
          <a:p>
            <a:r>
              <a:rPr lang="en-US" dirty="0"/>
              <a:t>front-panel-edge-</a:t>
            </a:r>
            <a:r>
              <a:rPr lang="en-US" dirty="0" err="1"/>
              <a:t>bracket.STL</a:t>
            </a:r>
            <a:r>
              <a:rPr lang="en-US" dirty="0"/>
              <a:t>: 4 grams/each 14 minutes/each, print 2</a:t>
            </a:r>
          </a:p>
          <a:p>
            <a:r>
              <a:rPr lang="en-US" dirty="0"/>
              <a:t>Total filament mass: 18 g</a:t>
            </a:r>
          </a:p>
          <a:p>
            <a:r>
              <a:rPr lang="en-US" dirty="0"/>
              <a:t>Total print time:  77 minutes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09074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7122-0454-FDB9-B873-659D0B781C39}"/>
              </a:ext>
            </a:extLst>
          </p:cNvPr>
          <p:cNvSpPr>
            <a:spLocks noGrp="1"/>
          </p:cNvSpPr>
          <p:nvPr>
            <p:ph type="title"/>
          </p:nvPr>
        </p:nvSpPr>
        <p:spPr/>
        <p:txBody>
          <a:bodyPr/>
          <a:lstStyle/>
          <a:p>
            <a:endParaRPr lang="en-US"/>
          </a:p>
        </p:txBody>
      </p:sp>
      <p:pic>
        <p:nvPicPr>
          <p:cNvPr id="7" name="Picture 6" descr="A close-up of a machine&#10;&#10;Description automatically generated with low confidence">
            <a:extLst>
              <a:ext uri="{FF2B5EF4-FFF2-40B4-BE49-F238E27FC236}">
                <a16:creationId xmlns:a16="http://schemas.microsoft.com/office/drawing/2014/main" id="{55FDAF4B-D3AB-0B72-7E4F-4846CE8F9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61" y="1253765"/>
            <a:ext cx="3772278" cy="5029200"/>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455A7F71-608A-8CCB-A8C8-EC98C619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433" y="2590793"/>
            <a:ext cx="2878170" cy="3837175"/>
          </a:xfrm>
          <a:prstGeom prst="rect">
            <a:avLst/>
          </a:prstGeom>
        </p:spPr>
      </p:pic>
      <p:pic>
        <p:nvPicPr>
          <p:cNvPr id="13" name="Picture 12" descr="A picture containing indoor, close&#10;&#10;Description automatically generated">
            <a:extLst>
              <a:ext uri="{FF2B5EF4-FFF2-40B4-BE49-F238E27FC236}">
                <a16:creationId xmlns:a16="http://schemas.microsoft.com/office/drawing/2014/main" id="{6A207328-21DC-40DD-8BE2-8BCA17AA9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98" y="250536"/>
            <a:ext cx="2160446" cy="2880306"/>
          </a:xfrm>
          <a:prstGeom prst="rect">
            <a:avLst/>
          </a:prstGeom>
        </p:spPr>
      </p:pic>
    </p:spTree>
    <p:extLst>
      <p:ext uri="{BB962C8B-B14F-4D97-AF65-F5344CB8AC3E}">
        <p14:creationId xmlns:p14="http://schemas.microsoft.com/office/powerpoint/2010/main" val="1773406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796E-7FEF-9986-7894-3216B716ED98}"/>
              </a:ext>
            </a:extLst>
          </p:cNvPr>
          <p:cNvSpPr>
            <a:spLocks noGrp="1"/>
          </p:cNvSpPr>
          <p:nvPr>
            <p:ph type="title"/>
          </p:nvPr>
        </p:nvSpPr>
        <p:spPr/>
        <p:txBody>
          <a:bodyPr/>
          <a:lstStyle/>
          <a:p>
            <a:r>
              <a:rPr lang="en-US" dirty="0"/>
              <a:t>4-40 Thread Inserts</a:t>
            </a:r>
          </a:p>
        </p:txBody>
      </p:sp>
      <p:pic>
        <p:nvPicPr>
          <p:cNvPr id="5" name="Picture 4" descr="A picture containing text, gear&#10;&#10;Description automatically generated">
            <a:extLst>
              <a:ext uri="{FF2B5EF4-FFF2-40B4-BE49-F238E27FC236}">
                <a16:creationId xmlns:a16="http://schemas.microsoft.com/office/drawing/2014/main" id="{596B92A7-1FE9-1B22-48C6-E69B70AFE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171" y="1931945"/>
            <a:ext cx="4378079" cy="3569086"/>
          </a:xfrm>
          <a:prstGeom prst="rect">
            <a:avLst/>
          </a:prstGeom>
        </p:spPr>
      </p:pic>
      <p:sp>
        <p:nvSpPr>
          <p:cNvPr id="3" name="TextBox 2">
            <a:extLst>
              <a:ext uri="{FF2B5EF4-FFF2-40B4-BE49-F238E27FC236}">
                <a16:creationId xmlns:a16="http://schemas.microsoft.com/office/drawing/2014/main" id="{51C34F39-EE03-F964-FA96-F05D1DB72B13}"/>
              </a:ext>
            </a:extLst>
          </p:cNvPr>
          <p:cNvSpPr txBox="1"/>
          <p:nvPr/>
        </p:nvSpPr>
        <p:spPr>
          <a:xfrm>
            <a:off x="2587658" y="5608359"/>
            <a:ext cx="3487493" cy="300082"/>
          </a:xfrm>
          <a:prstGeom prst="rect">
            <a:avLst/>
          </a:prstGeom>
          <a:noFill/>
        </p:spPr>
        <p:txBody>
          <a:bodyPr wrap="none" rtlCol="0">
            <a:spAutoFit/>
          </a:bodyPr>
          <a:lstStyle/>
          <a:p>
            <a:r>
              <a:rPr lang="en-US" sz="1350" dirty="0"/>
              <a:t>Insert with soldering iron, in a press </a:t>
            </a:r>
            <a:r>
              <a:rPr lang="en-US" sz="1350"/>
              <a:t>if available</a:t>
            </a:r>
            <a:endParaRPr lang="en-US" sz="1350" dirty="0"/>
          </a:p>
        </p:txBody>
      </p:sp>
    </p:spTree>
    <p:extLst>
      <p:ext uri="{BB962C8B-B14F-4D97-AF65-F5344CB8AC3E}">
        <p14:creationId xmlns:p14="http://schemas.microsoft.com/office/powerpoint/2010/main" val="1350401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2DB6-E5D5-F9F9-D014-A2876D7A7114}"/>
              </a:ext>
            </a:extLst>
          </p:cNvPr>
          <p:cNvSpPr>
            <a:spLocks noGrp="1"/>
          </p:cNvSpPr>
          <p:nvPr>
            <p:ph type="ctrTitle"/>
          </p:nvPr>
        </p:nvSpPr>
        <p:spPr>
          <a:xfrm>
            <a:off x="685800" y="1122363"/>
            <a:ext cx="7772400" cy="1008095"/>
          </a:xfrm>
        </p:spPr>
        <p:txBody>
          <a:bodyPr/>
          <a:lstStyle/>
          <a:p>
            <a:r>
              <a:rPr lang="en-US" dirty="0"/>
              <a:t>DB25 Relay Circuit </a:t>
            </a:r>
            <a:r>
              <a:rPr lang="en-US" dirty="0" err="1"/>
              <a:t>Baord</a:t>
            </a:r>
            <a:endParaRPr lang="en-US" dirty="0"/>
          </a:p>
        </p:txBody>
      </p:sp>
      <p:sp>
        <p:nvSpPr>
          <p:cNvPr id="3" name="Subtitle 2">
            <a:extLst>
              <a:ext uri="{FF2B5EF4-FFF2-40B4-BE49-F238E27FC236}">
                <a16:creationId xmlns:a16="http://schemas.microsoft.com/office/drawing/2014/main" id="{A5A0B820-05B9-7100-778A-58AF4BEF18DC}"/>
              </a:ext>
            </a:extLst>
          </p:cNvPr>
          <p:cNvSpPr>
            <a:spLocks noGrp="1"/>
          </p:cNvSpPr>
          <p:nvPr>
            <p:ph type="subTitle" idx="1"/>
          </p:nvPr>
        </p:nvSpPr>
        <p:spPr>
          <a:xfrm>
            <a:off x="1067907" y="5231003"/>
            <a:ext cx="6858000" cy="1299814"/>
          </a:xfrm>
        </p:spPr>
        <p:txBody>
          <a:bodyPr>
            <a:normAutofit lnSpcReduction="10000"/>
          </a:bodyPr>
          <a:lstStyle/>
          <a:p>
            <a:r>
              <a:rPr lang="en-US" dirty="0"/>
              <a:t>Lafe Spietz</a:t>
            </a:r>
          </a:p>
          <a:p>
            <a:r>
              <a:rPr lang="en-US" dirty="0"/>
              <a:t>NIST</a:t>
            </a:r>
          </a:p>
          <a:p>
            <a:r>
              <a:rPr lang="en-US" dirty="0"/>
              <a:t>2024</a:t>
            </a:r>
          </a:p>
        </p:txBody>
      </p:sp>
      <p:sp>
        <p:nvSpPr>
          <p:cNvPr id="4" name="Rectangle: Rounded Corners 3">
            <a:extLst>
              <a:ext uri="{FF2B5EF4-FFF2-40B4-BE49-F238E27FC236}">
                <a16:creationId xmlns:a16="http://schemas.microsoft.com/office/drawing/2014/main" id="{32D471E7-D799-A0D3-8F75-6F13843D1E84}"/>
              </a:ext>
            </a:extLst>
          </p:cNvPr>
          <p:cNvSpPr/>
          <p:nvPr/>
        </p:nvSpPr>
        <p:spPr>
          <a:xfrm>
            <a:off x="2613490" y="3932803"/>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Icon&#10;&#10;Description automatically generated">
            <a:extLst>
              <a:ext uri="{FF2B5EF4-FFF2-40B4-BE49-F238E27FC236}">
                <a16:creationId xmlns:a16="http://schemas.microsoft.com/office/drawing/2014/main" id="{F9E7C5FE-4C48-1779-EAC7-C64E9FEEE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12" y="2723434"/>
            <a:ext cx="928790" cy="977672"/>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5F113D11-71E6-C9AF-E0B6-E9842D834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961" y="3056622"/>
            <a:ext cx="1034048" cy="27149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5B90EFC-5617-DECA-08F4-8E7F0DB1910B}"/>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46541" y="2604785"/>
            <a:ext cx="1528252" cy="1077296"/>
          </a:xfrm>
          <a:prstGeom prst="rect">
            <a:avLst/>
          </a:prstGeom>
        </p:spPr>
      </p:pic>
    </p:spTree>
    <p:extLst>
      <p:ext uri="{BB962C8B-B14F-4D97-AF65-F5344CB8AC3E}">
        <p14:creationId xmlns:p14="http://schemas.microsoft.com/office/powerpoint/2010/main" val="3687393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board uses electromechanical relays to connect the 90 volt line with any of 20 pins on a DB25 (25 pin DSUB) board mount connector which is in the lid of the custom metal box. In the 9 way switch, 16 of these lines are actually used.</a:t>
            </a:r>
          </a:p>
        </p:txBody>
      </p:sp>
    </p:spTree>
    <p:extLst>
      <p:ext uri="{BB962C8B-B14F-4D97-AF65-F5344CB8AC3E}">
        <p14:creationId xmlns:p14="http://schemas.microsoft.com/office/powerpoint/2010/main" val="260550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31DBD79D-A912-E375-105C-3A3003E09195}"/>
              </a:ext>
            </a:extLst>
          </p:cNvPr>
          <p:cNvPicPr>
            <a:picLocks noChangeAspect="1"/>
          </p:cNvPicPr>
          <p:nvPr/>
        </p:nvPicPr>
        <p:blipFill rotWithShape="1">
          <a:blip r:embed="rId2">
            <a:extLst>
              <a:ext uri="{28A0092B-C50C-407E-A947-70E740481C1C}">
                <a14:useLocalDpi xmlns:a14="http://schemas.microsoft.com/office/drawing/2010/main" val="0"/>
              </a:ext>
            </a:extLst>
          </a:blip>
          <a:srcRect l="8633" t="23571" r="64618" b="52459"/>
          <a:stretch/>
        </p:blipFill>
        <p:spPr>
          <a:xfrm>
            <a:off x="619812" y="669007"/>
            <a:ext cx="2300140" cy="1105707"/>
          </a:xfrm>
          <a:prstGeom prst="rect">
            <a:avLst/>
          </a:prstGeom>
        </p:spPr>
      </p:pic>
      <p:sp>
        <p:nvSpPr>
          <p:cNvPr id="5" name="TextBox 4">
            <a:extLst>
              <a:ext uri="{FF2B5EF4-FFF2-40B4-BE49-F238E27FC236}">
                <a16:creationId xmlns:a16="http://schemas.microsoft.com/office/drawing/2014/main" id="{407FDFE2-604B-2DE4-A5D1-C3DC8002CCC1}"/>
              </a:ext>
            </a:extLst>
          </p:cNvPr>
          <p:cNvSpPr txBox="1"/>
          <p:nvPr/>
        </p:nvSpPr>
        <p:spPr>
          <a:xfrm>
            <a:off x="158192" y="2667059"/>
            <a:ext cx="3002437" cy="1200329"/>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pic>
        <p:nvPicPr>
          <p:cNvPr id="6" name="Picture 5" descr="Timeline&#10;&#10;Description automatically generated">
            <a:extLst>
              <a:ext uri="{FF2B5EF4-FFF2-40B4-BE49-F238E27FC236}">
                <a16:creationId xmlns:a16="http://schemas.microsoft.com/office/drawing/2014/main" id="{C452A0FB-09FC-181E-69FA-C73E1F1DC26C}"/>
              </a:ext>
            </a:extLst>
          </p:cNvPr>
          <p:cNvPicPr>
            <a:picLocks noChangeAspect="1"/>
          </p:cNvPicPr>
          <p:nvPr/>
        </p:nvPicPr>
        <p:blipFill rotWithShape="1">
          <a:blip r:embed="rId2">
            <a:extLst>
              <a:ext uri="{28A0092B-C50C-407E-A947-70E740481C1C}">
                <a14:useLocalDpi xmlns:a14="http://schemas.microsoft.com/office/drawing/2010/main" val="0"/>
              </a:ext>
            </a:extLst>
          </a:blip>
          <a:srcRect l="58640" t="64704" r="6912" b="-1695"/>
          <a:stretch/>
        </p:blipFill>
        <p:spPr>
          <a:xfrm>
            <a:off x="740297" y="1680201"/>
            <a:ext cx="2045617" cy="1178350"/>
          </a:xfrm>
          <a:prstGeom prst="rect">
            <a:avLst/>
          </a:prstGeom>
        </p:spPr>
      </p:pic>
      <p:sp>
        <p:nvSpPr>
          <p:cNvPr id="8" name="TextBox 7">
            <a:extLst>
              <a:ext uri="{FF2B5EF4-FFF2-40B4-BE49-F238E27FC236}">
                <a16:creationId xmlns:a16="http://schemas.microsoft.com/office/drawing/2014/main" id="{E60261ED-2CF5-06C2-2BAF-0CBBC81BD5FF}"/>
              </a:ext>
            </a:extLst>
          </p:cNvPr>
          <p:cNvSpPr txBox="1"/>
          <p:nvPr/>
        </p:nvSpPr>
        <p:spPr>
          <a:xfrm>
            <a:off x="5698504" y="2505670"/>
            <a:ext cx="3558618"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https://www.digikey.com/en/products/detail/yageo/RC1206FR-071ML/728388</a:t>
            </a:r>
            <a:r>
              <a:rPr lang="en-US" dirty="0"/>
              <a:t> </a:t>
            </a:r>
          </a:p>
        </p:txBody>
      </p:sp>
      <p:pic>
        <p:nvPicPr>
          <p:cNvPr id="10" name="Picture 9">
            <a:extLst>
              <a:ext uri="{FF2B5EF4-FFF2-40B4-BE49-F238E27FC236}">
                <a16:creationId xmlns:a16="http://schemas.microsoft.com/office/drawing/2014/main" id="{1BD0DEC8-0AAB-80B3-C932-DC73CEF87AFA}"/>
              </a:ext>
            </a:extLst>
          </p:cNvPr>
          <p:cNvPicPr>
            <a:picLocks noChangeAspect="1"/>
          </p:cNvPicPr>
          <p:nvPr/>
        </p:nvPicPr>
        <p:blipFill>
          <a:blip r:embed="rId5"/>
          <a:stretch>
            <a:fillRect/>
          </a:stretch>
        </p:blipFill>
        <p:spPr>
          <a:xfrm>
            <a:off x="5897052" y="943757"/>
            <a:ext cx="1580761" cy="1472888"/>
          </a:xfrm>
          <a:prstGeom prst="rect">
            <a:avLst/>
          </a:prstGeom>
        </p:spPr>
      </p:pic>
      <p:sp>
        <p:nvSpPr>
          <p:cNvPr id="11" name="Rectangle: Rounded Corners 10">
            <a:extLst>
              <a:ext uri="{FF2B5EF4-FFF2-40B4-BE49-F238E27FC236}">
                <a16:creationId xmlns:a16="http://schemas.microsoft.com/office/drawing/2014/main" id="{590F7F5A-B005-9544-E183-B184A08B471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3" name="Rectangle: Rounded Corners 12">
            <a:extLst>
              <a:ext uri="{FF2B5EF4-FFF2-40B4-BE49-F238E27FC236}">
                <a16:creationId xmlns:a16="http://schemas.microsoft.com/office/drawing/2014/main" id="{C709F0D7-815C-18ED-10F9-7A971909A47D}"/>
              </a:ext>
            </a:extLst>
          </p:cNvPr>
          <p:cNvSpPr/>
          <p:nvPr/>
        </p:nvSpPr>
        <p:spPr>
          <a:xfrm>
            <a:off x="7060931" y="112838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 </a:t>
            </a:r>
            <a:r>
              <a:rPr lang="en-US" sz="1350" dirty="0" err="1"/>
              <a:t>Mohm</a:t>
            </a:r>
            <a:r>
              <a:rPr lang="en-US" sz="1350" dirty="0"/>
              <a:t> resistor 1206 SMT package</a:t>
            </a:r>
          </a:p>
        </p:txBody>
      </p:sp>
      <p:sp>
        <p:nvSpPr>
          <p:cNvPr id="16" name="Rectangle: Rounded Corners 15">
            <a:extLst>
              <a:ext uri="{FF2B5EF4-FFF2-40B4-BE49-F238E27FC236}">
                <a16:creationId xmlns:a16="http://schemas.microsoft.com/office/drawing/2014/main" id="{7E57A178-15B5-F354-4786-3858EA46DAC9}"/>
              </a:ext>
            </a:extLst>
          </p:cNvPr>
          <p:cNvSpPr/>
          <p:nvPr/>
        </p:nvSpPr>
        <p:spPr>
          <a:xfrm>
            <a:off x="928833" y="686940"/>
            <a:ext cx="918821" cy="332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5 V relay</a:t>
            </a:r>
          </a:p>
        </p:txBody>
      </p:sp>
      <p:sp>
        <p:nvSpPr>
          <p:cNvPr id="18" name="TextBox 17">
            <a:extLst>
              <a:ext uri="{FF2B5EF4-FFF2-40B4-BE49-F238E27FC236}">
                <a16:creationId xmlns:a16="http://schemas.microsoft.com/office/drawing/2014/main" id="{AE4EC597-ECB4-CFFA-23C7-979371BADB7B}"/>
              </a:ext>
            </a:extLst>
          </p:cNvPr>
          <p:cNvSpPr txBox="1"/>
          <p:nvPr/>
        </p:nvSpPr>
        <p:spPr>
          <a:xfrm>
            <a:off x="605672" y="5180298"/>
            <a:ext cx="4628560"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6"/>
              </a:rPr>
              <a:t>https://www.digikey.com/en/products/detail/assmann-wsw-components/A-DF-25-PP-Z/1241794</a:t>
            </a:r>
            <a:r>
              <a:rPr lang="en-US" dirty="0"/>
              <a:t> </a:t>
            </a:r>
          </a:p>
        </p:txBody>
      </p:sp>
      <p:pic>
        <p:nvPicPr>
          <p:cNvPr id="20" name="Picture 19" descr="A close-up of a knife&#10;&#10;Description automatically generated with low confidence">
            <a:extLst>
              <a:ext uri="{FF2B5EF4-FFF2-40B4-BE49-F238E27FC236}">
                <a16:creationId xmlns:a16="http://schemas.microsoft.com/office/drawing/2014/main" id="{555AC9C6-1479-08CD-F5D4-4AD02E9A4160}"/>
              </a:ext>
            </a:extLst>
          </p:cNvPr>
          <p:cNvPicPr>
            <a:picLocks noChangeAspect="1"/>
          </p:cNvPicPr>
          <p:nvPr/>
        </p:nvPicPr>
        <p:blipFill rotWithShape="1">
          <a:blip r:embed="rId7">
            <a:extLst>
              <a:ext uri="{28A0092B-C50C-407E-A947-70E740481C1C}">
                <a14:useLocalDpi xmlns:a14="http://schemas.microsoft.com/office/drawing/2010/main" val="0"/>
              </a:ext>
            </a:extLst>
          </a:blip>
          <a:srcRect t="22732" b="17332"/>
          <a:stretch/>
        </p:blipFill>
        <p:spPr>
          <a:xfrm>
            <a:off x="1219479" y="3916921"/>
            <a:ext cx="2359843" cy="1414391"/>
          </a:xfrm>
          <a:prstGeom prst="rect">
            <a:avLst/>
          </a:prstGeom>
        </p:spPr>
      </p:pic>
      <p:sp>
        <p:nvSpPr>
          <p:cNvPr id="21" name="Rectangle: Rounded Corners 20">
            <a:extLst>
              <a:ext uri="{FF2B5EF4-FFF2-40B4-BE49-F238E27FC236}">
                <a16:creationId xmlns:a16="http://schemas.microsoft.com/office/drawing/2014/main" id="{7C52E8A2-AE13-8B22-94DF-8AD57E141EAF}"/>
              </a:ext>
            </a:extLst>
          </p:cNvPr>
          <p:cNvSpPr/>
          <p:nvPr/>
        </p:nvSpPr>
        <p:spPr>
          <a:xfrm>
            <a:off x="2213307" y="3999527"/>
            <a:ext cx="1894643" cy="493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DB 25 Board Mount Connector</a:t>
            </a:r>
          </a:p>
        </p:txBody>
      </p:sp>
      <p:sp>
        <p:nvSpPr>
          <p:cNvPr id="22" name="Title 1">
            <a:extLst>
              <a:ext uri="{FF2B5EF4-FFF2-40B4-BE49-F238E27FC236}">
                <a16:creationId xmlns:a16="http://schemas.microsoft.com/office/drawing/2014/main" id="{70EDF14A-C70D-1157-BDAE-B2A73058E1E2}"/>
              </a:ext>
            </a:extLst>
          </p:cNvPr>
          <p:cNvSpPr>
            <a:spLocks noGrp="1"/>
          </p:cNvSpPr>
          <p:nvPr>
            <p:ph type="title"/>
          </p:nvPr>
        </p:nvSpPr>
        <p:spPr>
          <a:xfrm>
            <a:off x="628650" y="27076"/>
            <a:ext cx="7886700" cy="1325563"/>
          </a:xfrm>
        </p:spPr>
        <p:txBody>
          <a:bodyPr/>
          <a:lstStyle/>
          <a:p>
            <a:pPr algn="ctr"/>
            <a:r>
              <a:rPr lang="en-US" dirty="0"/>
              <a:t>Order Components</a:t>
            </a:r>
          </a:p>
        </p:txBody>
      </p:sp>
      <p:pic>
        <p:nvPicPr>
          <p:cNvPr id="23" name="Picture 22" descr="Table&#10;&#10;Description automatically generated with low confidence">
            <a:extLst>
              <a:ext uri="{FF2B5EF4-FFF2-40B4-BE49-F238E27FC236}">
                <a16:creationId xmlns:a16="http://schemas.microsoft.com/office/drawing/2014/main" id="{21B90A49-2B31-E030-7399-A6AAFA11BAEE}"/>
              </a:ext>
            </a:extLst>
          </p:cNvPr>
          <p:cNvPicPr>
            <a:picLocks noChangeAspect="1"/>
          </p:cNvPicPr>
          <p:nvPr/>
        </p:nvPicPr>
        <p:blipFill rotWithShape="1">
          <a:blip r:embed="rId8">
            <a:extLst>
              <a:ext uri="{28A0092B-C50C-407E-A947-70E740481C1C}">
                <a14:useLocalDpi xmlns:a14="http://schemas.microsoft.com/office/drawing/2010/main" val="0"/>
              </a:ext>
            </a:extLst>
          </a:blip>
          <a:srcRect l="22002" t="2056" r="63471"/>
          <a:stretch/>
        </p:blipFill>
        <p:spPr>
          <a:xfrm rot="5400000">
            <a:off x="6561960" y="2333698"/>
            <a:ext cx="658353" cy="4438761"/>
          </a:xfrm>
          <a:prstGeom prst="rect">
            <a:avLst/>
          </a:prstGeom>
        </p:spPr>
      </p:pic>
      <p:sp>
        <p:nvSpPr>
          <p:cNvPr id="24" name="TextBox 23">
            <a:extLst>
              <a:ext uri="{FF2B5EF4-FFF2-40B4-BE49-F238E27FC236}">
                <a16:creationId xmlns:a16="http://schemas.microsoft.com/office/drawing/2014/main" id="{ED0C1F2A-129F-25AF-36FE-99F01EEA536A}"/>
              </a:ext>
            </a:extLst>
          </p:cNvPr>
          <p:cNvSpPr txBox="1"/>
          <p:nvPr/>
        </p:nvSpPr>
        <p:spPr>
          <a:xfrm>
            <a:off x="5698504" y="4806286"/>
            <a:ext cx="3822931" cy="923330"/>
          </a:xfrm>
          <a:prstGeom prst="rect">
            <a:avLst/>
          </a:prstGeom>
          <a:noFill/>
        </p:spPr>
        <p:txBody>
          <a:bodyPr wrap="square">
            <a:spAutoFit/>
          </a:bodyPr>
          <a:lstStyle/>
          <a:p>
            <a:r>
              <a:rPr lang="en-US" dirty="0">
                <a:hlinkClick r:id="rId9"/>
              </a:rPr>
              <a:t>https://www.amazon.com/Header-Lystaii-Pin-Connector-Electronic/dp/B06ZZN8L9S/</a:t>
            </a:r>
            <a:r>
              <a:rPr lang="en-US" dirty="0"/>
              <a:t> </a:t>
            </a:r>
          </a:p>
        </p:txBody>
      </p:sp>
      <p:sp>
        <p:nvSpPr>
          <p:cNvPr id="25" name="Rectangle: Rounded Corners 24">
            <a:extLst>
              <a:ext uri="{FF2B5EF4-FFF2-40B4-BE49-F238E27FC236}">
                <a16:creationId xmlns:a16="http://schemas.microsoft.com/office/drawing/2014/main" id="{84A675A7-6198-D1A0-1212-EF2F8EDCDB7D}"/>
              </a:ext>
            </a:extLst>
          </p:cNvPr>
          <p:cNvSpPr/>
          <p:nvPr/>
        </p:nvSpPr>
        <p:spPr>
          <a:xfrm>
            <a:off x="5564680" y="373440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Tree>
    <p:extLst>
      <p:ext uri="{BB962C8B-B14F-4D97-AF65-F5344CB8AC3E}">
        <p14:creationId xmlns:p14="http://schemas.microsoft.com/office/powerpoint/2010/main" val="276840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oreboard, synthesizer&#10;&#10;Description automatically generated">
            <a:extLst>
              <a:ext uri="{FF2B5EF4-FFF2-40B4-BE49-F238E27FC236}">
                <a16:creationId xmlns:a16="http://schemas.microsoft.com/office/drawing/2014/main" id="{6E2D9731-1618-DF8B-692C-5A26FCB92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032" y="1398039"/>
            <a:ext cx="4453818" cy="4061921"/>
          </a:xfrm>
          <a:prstGeom prst="rect">
            <a:avLst/>
          </a:prstGeom>
        </p:spPr>
      </p:pic>
      <p:sp>
        <p:nvSpPr>
          <p:cNvPr id="5" name="Rectangle: Rounded Corners 4">
            <a:extLst>
              <a:ext uri="{FF2B5EF4-FFF2-40B4-BE49-F238E27FC236}">
                <a16:creationId xmlns:a16="http://schemas.microsoft.com/office/drawing/2014/main" id="{0D1F70D7-E2EF-B77B-8C7C-620A17586E4F}"/>
              </a:ext>
            </a:extLst>
          </p:cNvPr>
          <p:cNvSpPr/>
          <p:nvPr/>
        </p:nvSpPr>
        <p:spPr>
          <a:xfrm>
            <a:off x="5969194" y="1748083"/>
            <a:ext cx="2458367" cy="1819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78.74 x 71.12 mm </a:t>
            </a:r>
          </a:p>
          <a:p>
            <a:r>
              <a:rPr lang="en-US" dirty="0"/>
              <a:t>(3.1 x 2.8 in) size</a:t>
            </a:r>
          </a:p>
          <a:p>
            <a:r>
              <a:rPr lang="en-US" dirty="0"/>
              <a:t>Black solder mask</a:t>
            </a:r>
          </a:p>
          <a:p>
            <a:r>
              <a:rPr lang="en-US" dirty="0"/>
              <a:t>White silkscreen</a:t>
            </a:r>
          </a:p>
          <a:p>
            <a:r>
              <a:rPr lang="en-US" dirty="0"/>
              <a:t>1.6mm FR4</a:t>
            </a:r>
          </a:p>
        </p:txBody>
      </p:sp>
      <p:sp>
        <p:nvSpPr>
          <p:cNvPr id="7" name="TextBox 6">
            <a:extLst>
              <a:ext uri="{FF2B5EF4-FFF2-40B4-BE49-F238E27FC236}">
                <a16:creationId xmlns:a16="http://schemas.microsoft.com/office/drawing/2014/main" id="{1BDE1CE6-4B0B-C751-E98B-3F6C932A1BCC}"/>
              </a:ext>
            </a:extLst>
          </p:cNvPr>
          <p:cNvSpPr txBox="1"/>
          <p:nvPr/>
        </p:nvSpPr>
        <p:spPr>
          <a:xfrm>
            <a:off x="193249" y="5392916"/>
            <a:ext cx="4572000" cy="923330"/>
          </a:xfrm>
          <a:prstGeom prst="rect">
            <a:avLst/>
          </a:prstGeom>
          <a:noFill/>
        </p:spPr>
        <p:txBody>
          <a:bodyPr wrap="square">
            <a:spAutoFit/>
          </a:bodyPr>
          <a:lstStyle/>
          <a:p>
            <a:r>
              <a:rPr lang="en-US" dirty="0">
                <a:hlinkClick r:id="rId3"/>
              </a:rPr>
              <a:t>https://github.com/lafefspietz/MEMSduino/raw/main/PCB_files/DB25-relay-HV-control-gerbers.zip</a:t>
            </a:r>
            <a:r>
              <a:rPr lang="en-US" dirty="0"/>
              <a:t> </a:t>
            </a:r>
          </a:p>
        </p:txBody>
      </p:sp>
      <p:pic>
        <p:nvPicPr>
          <p:cNvPr id="11" name="Picture 10">
            <a:extLst>
              <a:ext uri="{FF2B5EF4-FFF2-40B4-BE49-F238E27FC236}">
                <a16:creationId xmlns:a16="http://schemas.microsoft.com/office/drawing/2014/main" id="{294E7F12-DC06-23AA-6BE9-0B54CBB58106}"/>
              </a:ext>
            </a:extLst>
          </p:cNvPr>
          <p:cNvPicPr>
            <a:picLocks noChangeAspect="1"/>
          </p:cNvPicPr>
          <p:nvPr/>
        </p:nvPicPr>
        <p:blipFill rotWithShape="1">
          <a:blip r:embed="rId4"/>
          <a:srcRect b="17430"/>
          <a:stretch/>
        </p:blipFill>
        <p:spPr>
          <a:xfrm>
            <a:off x="0" y="0"/>
            <a:ext cx="9144000" cy="1471927"/>
          </a:xfrm>
          <a:prstGeom prst="rect">
            <a:avLst/>
          </a:prstGeom>
        </p:spPr>
      </p:pic>
      <p:sp>
        <p:nvSpPr>
          <p:cNvPr id="12" name="Rectangle: Rounded Corners 11">
            <a:extLst>
              <a:ext uri="{FF2B5EF4-FFF2-40B4-BE49-F238E27FC236}">
                <a16:creationId xmlns:a16="http://schemas.microsoft.com/office/drawing/2014/main" id="{064AB065-6B0B-F175-06DB-E41A50DA923B}"/>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 name="Title 1">
            <a:extLst>
              <a:ext uri="{FF2B5EF4-FFF2-40B4-BE49-F238E27FC236}">
                <a16:creationId xmlns:a16="http://schemas.microsoft.com/office/drawing/2014/main" id="{A7EB5469-F04E-F956-786E-B1A828807E89}"/>
              </a:ext>
            </a:extLst>
          </p:cNvPr>
          <p:cNvSpPr>
            <a:spLocks noGrp="1"/>
          </p:cNvSpPr>
          <p:nvPr>
            <p:ph type="title"/>
          </p:nvPr>
        </p:nvSpPr>
        <p:spPr>
          <a:xfrm>
            <a:off x="628650" y="445715"/>
            <a:ext cx="7886700" cy="1325563"/>
          </a:xfrm>
        </p:spPr>
        <p:txBody>
          <a:bodyPr/>
          <a:lstStyle/>
          <a:p>
            <a:pPr algn="ctr"/>
            <a:r>
              <a:rPr lang="en-US" dirty="0"/>
              <a:t>Order Circuit Boards</a:t>
            </a:r>
          </a:p>
        </p:txBody>
      </p:sp>
      <p:sp>
        <p:nvSpPr>
          <p:cNvPr id="3" name="TextBox 2">
            <a:extLst>
              <a:ext uri="{FF2B5EF4-FFF2-40B4-BE49-F238E27FC236}">
                <a16:creationId xmlns:a16="http://schemas.microsoft.com/office/drawing/2014/main" id="{20CE0D53-E9D0-887E-2A50-1F4DFB7347CF}"/>
              </a:ext>
            </a:extLst>
          </p:cNvPr>
          <p:cNvSpPr txBox="1"/>
          <p:nvPr/>
        </p:nvSpPr>
        <p:spPr>
          <a:xfrm>
            <a:off x="3078130" y="569705"/>
            <a:ext cx="3318235" cy="369332"/>
          </a:xfrm>
          <a:prstGeom prst="rect">
            <a:avLst/>
          </a:prstGeom>
          <a:noFill/>
        </p:spPr>
        <p:txBody>
          <a:bodyPr wrap="square" rtlCol="0">
            <a:spAutoFit/>
          </a:bodyPr>
          <a:lstStyle/>
          <a:p>
            <a:r>
              <a:rPr lang="en-US" dirty="0">
                <a:hlinkClick r:id="rId5"/>
              </a:rPr>
              <a:t>https://www.pcbway.com</a:t>
            </a:r>
            <a:r>
              <a:rPr lang="en-US" dirty="0"/>
              <a:t> </a:t>
            </a:r>
          </a:p>
        </p:txBody>
      </p:sp>
    </p:spTree>
    <p:extLst>
      <p:ext uri="{BB962C8B-B14F-4D97-AF65-F5344CB8AC3E}">
        <p14:creationId xmlns:p14="http://schemas.microsoft.com/office/powerpoint/2010/main" val="912345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E18-EA43-04B0-2E12-67DD4B70217A}"/>
              </a:ext>
            </a:extLst>
          </p:cNvPr>
          <p:cNvSpPr>
            <a:spLocks noGrp="1"/>
          </p:cNvSpPr>
          <p:nvPr>
            <p:ph type="title"/>
          </p:nvPr>
        </p:nvSpPr>
        <p:spPr>
          <a:xfrm>
            <a:off x="628650" y="0"/>
            <a:ext cx="7886700" cy="1325563"/>
          </a:xfrm>
        </p:spPr>
        <p:txBody>
          <a:bodyPr/>
          <a:lstStyle/>
          <a:p>
            <a:pPr algn="ctr"/>
            <a:r>
              <a:rPr lang="en-US" dirty="0"/>
              <a:t>Assemble Kit</a:t>
            </a:r>
          </a:p>
        </p:txBody>
      </p:sp>
      <p:pic>
        <p:nvPicPr>
          <p:cNvPr id="5" name="Picture 4" descr="A picture containing text, receipt&#10;&#10;Description automatically generated">
            <a:extLst>
              <a:ext uri="{FF2B5EF4-FFF2-40B4-BE49-F238E27FC236}">
                <a16:creationId xmlns:a16="http://schemas.microsoft.com/office/drawing/2014/main" id="{05E9AA84-6358-58C3-1CBC-9A23ECCAA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066" y="1151696"/>
            <a:ext cx="6534297" cy="4717079"/>
          </a:xfrm>
          <a:prstGeom prst="rect">
            <a:avLst/>
          </a:prstGeom>
        </p:spPr>
      </p:pic>
      <p:sp>
        <p:nvSpPr>
          <p:cNvPr id="9" name="Rectangle: Rounded Corners 8">
            <a:extLst>
              <a:ext uri="{FF2B5EF4-FFF2-40B4-BE49-F238E27FC236}">
                <a16:creationId xmlns:a16="http://schemas.microsoft.com/office/drawing/2014/main" id="{400EB17C-06A1-1B5A-702C-24EA023440A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57995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4AEC-91BA-AC40-03FA-202F37773531}"/>
              </a:ext>
            </a:extLst>
          </p:cNvPr>
          <p:cNvSpPr>
            <a:spLocks noGrp="1"/>
          </p:cNvSpPr>
          <p:nvPr>
            <p:ph type="title"/>
          </p:nvPr>
        </p:nvSpPr>
        <p:spPr/>
        <p:txBody>
          <a:bodyPr/>
          <a:lstStyle/>
          <a:p>
            <a:r>
              <a:rPr lang="en-US" dirty="0"/>
              <a:t>Lift board up when soldering to increase clearance</a:t>
            </a:r>
          </a:p>
        </p:txBody>
      </p:sp>
      <p:pic>
        <p:nvPicPr>
          <p:cNvPr id="5" name="Picture 4" descr="A picture containing text, electronics&#10;&#10;Description automatically generated">
            <a:extLst>
              <a:ext uri="{FF2B5EF4-FFF2-40B4-BE49-F238E27FC236}">
                <a16:creationId xmlns:a16="http://schemas.microsoft.com/office/drawing/2014/main" id="{E9AEB6AD-C2C0-3583-5408-A14ECAC39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269" y="2199121"/>
            <a:ext cx="6032513" cy="3688507"/>
          </a:xfrm>
          <a:prstGeom prst="rect">
            <a:avLst/>
          </a:prstGeom>
        </p:spPr>
      </p:pic>
      <p:sp>
        <p:nvSpPr>
          <p:cNvPr id="3" name="Rectangle: Rounded Corners 2">
            <a:extLst>
              <a:ext uri="{FF2B5EF4-FFF2-40B4-BE49-F238E27FC236}">
                <a16:creationId xmlns:a16="http://schemas.microsoft.com/office/drawing/2014/main" id="{E3C203FF-1163-A2A0-65D6-063C99C1716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1244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84E7-AB67-2501-522A-9A3795E96EA7}"/>
              </a:ext>
            </a:extLst>
          </p:cNvPr>
          <p:cNvSpPr>
            <a:spLocks noGrp="1"/>
          </p:cNvSpPr>
          <p:nvPr>
            <p:ph type="title"/>
          </p:nvPr>
        </p:nvSpPr>
        <p:spPr/>
        <p:txBody>
          <a:bodyPr/>
          <a:lstStyle/>
          <a:p>
            <a:r>
              <a:rPr lang="en-US" dirty="0"/>
              <a:t>Assembly</a:t>
            </a:r>
          </a:p>
        </p:txBody>
      </p:sp>
      <p:pic>
        <p:nvPicPr>
          <p:cNvPr id="5" name="Picture 4" descr="A picture containing text, scoreboard, synthesizer&#10;&#10;Description automatically generated">
            <a:extLst>
              <a:ext uri="{FF2B5EF4-FFF2-40B4-BE49-F238E27FC236}">
                <a16:creationId xmlns:a16="http://schemas.microsoft.com/office/drawing/2014/main" id="{8D02269C-498F-BE91-F841-5E1F6A353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51" y="2125267"/>
            <a:ext cx="4151411" cy="3786122"/>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2D50436F-9091-3DA4-563E-5CC6B98A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262" y="2328448"/>
            <a:ext cx="4151411" cy="3398459"/>
          </a:xfrm>
          <a:prstGeom prst="rect">
            <a:avLst/>
          </a:prstGeom>
        </p:spPr>
      </p:pic>
      <p:sp>
        <p:nvSpPr>
          <p:cNvPr id="3" name="Rectangle: Rounded Corners 2">
            <a:extLst>
              <a:ext uri="{FF2B5EF4-FFF2-40B4-BE49-F238E27FC236}">
                <a16:creationId xmlns:a16="http://schemas.microsoft.com/office/drawing/2014/main" id="{C755DEB7-EBCF-5257-515C-8814DB6E5DC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00614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F908-D7D0-9A2D-6C05-B64C9E16E486}"/>
              </a:ext>
            </a:extLst>
          </p:cNvPr>
          <p:cNvSpPr>
            <a:spLocks noGrp="1"/>
          </p:cNvSpPr>
          <p:nvPr>
            <p:ph type="title"/>
          </p:nvPr>
        </p:nvSpPr>
        <p:spPr/>
        <p:txBody>
          <a:bodyPr/>
          <a:lstStyle/>
          <a:p>
            <a:r>
              <a:rPr lang="en-US" dirty="0"/>
              <a:t>4”x24”x0.5” White Oak Boards</a:t>
            </a:r>
          </a:p>
        </p:txBody>
      </p:sp>
      <p:pic>
        <p:nvPicPr>
          <p:cNvPr id="5" name="Picture 4" descr="A close-up of a wooden block&#10;&#10;Description automatically generated with low confidence">
            <a:extLst>
              <a:ext uri="{FF2B5EF4-FFF2-40B4-BE49-F238E27FC236}">
                <a16:creationId xmlns:a16="http://schemas.microsoft.com/office/drawing/2014/main" id="{9E648959-1903-B092-9C0D-A202D0264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20" y="2519642"/>
            <a:ext cx="2515371" cy="2742322"/>
          </a:xfrm>
          <a:prstGeom prst="rect">
            <a:avLst/>
          </a:prstGeom>
        </p:spPr>
      </p:pic>
      <p:pic>
        <p:nvPicPr>
          <p:cNvPr id="7" name="Picture 6" descr="Graphical user interface, text, application, Word&#10;&#10;Description automatically generated">
            <a:extLst>
              <a:ext uri="{FF2B5EF4-FFF2-40B4-BE49-F238E27FC236}">
                <a16:creationId xmlns:a16="http://schemas.microsoft.com/office/drawing/2014/main" id="{7704DE4B-E80B-647F-7DDD-E512E2AD5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705" y="2390987"/>
            <a:ext cx="4421606" cy="2335234"/>
          </a:xfrm>
          <a:prstGeom prst="rect">
            <a:avLst/>
          </a:prstGeom>
        </p:spPr>
      </p:pic>
      <p:sp>
        <p:nvSpPr>
          <p:cNvPr id="8" name="TextBox 7">
            <a:extLst>
              <a:ext uri="{FF2B5EF4-FFF2-40B4-BE49-F238E27FC236}">
                <a16:creationId xmlns:a16="http://schemas.microsoft.com/office/drawing/2014/main" id="{E1659BB1-9927-2D4F-9D4D-0D339DD47DFF}"/>
              </a:ext>
            </a:extLst>
          </p:cNvPr>
          <p:cNvSpPr txBox="1"/>
          <p:nvPr/>
        </p:nvSpPr>
        <p:spPr>
          <a:xfrm>
            <a:off x="3674940" y="4838562"/>
            <a:ext cx="4034118" cy="275588"/>
          </a:xfrm>
          <a:prstGeom prst="rect">
            <a:avLst/>
          </a:prstGeom>
          <a:noFill/>
        </p:spPr>
        <p:txBody>
          <a:bodyPr wrap="square">
            <a:spAutoFit/>
          </a:bodyPr>
          <a:lstStyle/>
          <a:p>
            <a:r>
              <a:rPr lang="en-US" sz="1191" dirty="0">
                <a:hlinkClick r:id="rId4"/>
              </a:rPr>
              <a:t>https://ocoochhardwoods.com/detail/?i=124wo</a:t>
            </a:r>
            <a:r>
              <a:rPr lang="en-US" sz="1191" dirty="0"/>
              <a:t> </a:t>
            </a:r>
          </a:p>
        </p:txBody>
      </p:sp>
    </p:spTree>
    <p:extLst>
      <p:ext uri="{BB962C8B-B14F-4D97-AF65-F5344CB8AC3E}">
        <p14:creationId xmlns:p14="http://schemas.microsoft.com/office/powerpoint/2010/main" val="2053375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967B-8E4C-EC9E-6B82-6C3B72684A6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0EB8C4F-F448-E923-6C60-43E0BB25063F}"/>
              </a:ext>
            </a:extLst>
          </p:cNvPr>
          <p:cNvPicPr>
            <a:picLocks noChangeAspect="1"/>
          </p:cNvPicPr>
          <p:nvPr/>
        </p:nvPicPr>
        <p:blipFill>
          <a:blip r:embed="rId2"/>
          <a:stretch>
            <a:fillRect/>
          </a:stretch>
        </p:blipFill>
        <p:spPr>
          <a:xfrm>
            <a:off x="2208277" y="1690689"/>
            <a:ext cx="4456473" cy="4063044"/>
          </a:xfrm>
          <a:prstGeom prst="rect">
            <a:avLst/>
          </a:prstGeom>
        </p:spPr>
      </p:pic>
      <p:sp>
        <p:nvSpPr>
          <p:cNvPr id="6" name="Rectangle: Rounded Corners 5">
            <a:extLst>
              <a:ext uri="{FF2B5EF4-FFF2-40B4-BE49-F238E27FC236}">
                <a16:creationId xmlns:a16="http://schemas.microsoft.com/office/drawing/2014/main" id="{C6805FF8-06A6-1513-F0C9-F5294FF04DF0}"/>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05027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6BE1-BA4D-6262-28E3-A2FEC9AFE4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1322DD-8A6D-F3B9-7732-B60B916351BC}"/>
              </a:ext>
            </a:extLst>
          </p:cNvPr>
          <p:cNvPicPr>
            <a:picLocks noChangeAspect="1"/>
          </p:cNvPicPr>
          <p:nvPr/>
        </p:nvPicPr>
        <p:blipFill>
          <a:blip r:embed="rId2"/>
          <a:stretch>
            <a:fillRect/>
          </a:stretch>
        </p:blipFill>
        <p:spPr>
          <a:xfrm>
            <a:off x="1426835" y="1421365"/>
            <a:ext cx="6290330" cy="4392518"/>
          </a:xfrm>
          <a:prstGeom prst="rect">
            <a:avLst/>
          </a:prstGeom>
        </p:spPr>
      </p:pic>
      <p:sp>
        <p:nvSpPr>
          <p:cNvPr id="6" name="Rectangle: Rounded Corners 5">
            <a:extLst>
              <a:ext uri="{FF2B5EF4-FFF2-40B4-BE49-F238E27FC236}">
                <a16:creationId xmlns:a16="http://schemas.microsoft.com/office/drawing/2014/main" id="{457DE413-7EAD-B522-8C8B-7FA79A3F489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93849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8707-59A0-ED02-0144-D4FEA413CEC6}"/>
              </a:ext>
            </a:extLst>
          </p:cNvPr>
          <p:cNvSpPr>
            <a:spLocks noGrp="1"/>
          </p:cNvSpPr>
          <p:nvPr>
            <p:ph type="title"/>
          </p:nvPr>
        </p:nvSpPr>
        <p:spPr>
          <a:xfrm>
            <a:off x="628650" y="862430"/>
            <a:ext cx="7886700" cy="994172"/>
          </a:xfrm>
        </p:spPr>
        <p:txBody>
          <a:bodyPr/>
          <a:lstStyle/>
          <a:p>
            <a:pPr algn="ctr"/>
            <a:r>
              <a:rPr lang="en-US" dirty="0"/>
              <a:t>Adding polyimide tape to the lid</a:t>
            </a:r>
          </a:p>
        </p:txBody>
      </p:sp>
      <p:pic>
        <p:nvPicPr>
          <p:cNvPr id="5" name="Picture 4" descr="A picture containing yellow, oven, fresh&#10;&#10;Description automatically generated">
            <a:extLst>
              <a:ext uri="{FF2B5EF4-FFF2-40B4-BE49-F238E27FC236}">
                <a16:creationId xmlns:a16="http://schemas.microsoft.com/office/drawing/2014/main" id="{7CBA53D6-9351-F3C7-F11A-A678C241C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136" y="1574214"/>
            <a:ext cx="4958915" cy="3912310"/>
          </a:xfrm>
          <a:prstGeom prst="rect">
            <a:avLst/>
          </a:prstGeom>
        </p:spPr>
      </p:pic>
      <p:sp>
        <p:nvSpPr>
          <p:cNvPr id="6" name="TextBox 5">
            <a:extLst>
              <a:ext uri="{FF2B5EF4-FFF2-40B4-BE49-F238E27FC236}">
                <a16:creationId xmlns:a16="http://schemas.microsoft.com/office/drawing/2014/main" id="{FCC10E7C-6FD8-D255-1DB3-DBC47797731C}"/>
              </a:ext>
            </a:extLst>
          </p:cNvPr>
          <p:cNvSpPr txBox="1"/>
          <p:nvPr/>
        </p:nvSpPr>
        <p:spPr>
          <a:xfrm>
            <a:off x="3656485" y="5573009"/>
            <a:ext cx="1878784" cy="300082"/>
          </a:xfrm>
          <a:prstGeom prst="rect">
            <a:avLst/>
          </a:prstGeom>
          <a:noFill/>
        </p:spPr>
        <p:txBody>
          <a:bodyPr wrap="none" rtlCol="0">
            <a:spAutoFit/>
          </a:bodyPr>
          <a:lstStyle/>
          <a:p>
            <a:r>
              <a:rPr lang="en-US" sz="1350" dirty="0"/>
              <a:t>Prevent potential shorts</a:t>
            </a:r>
          </a:p>
        </p:txBody>
      </p:sp>
      <p:sp>
        <p:nvSpPr>
          <p:cNvPr id="7" name="TextBox 6">
            <a:extLst>
              <a:ext uri="{FF2B5EF4-FFF2-40B4-BE49-F238E27FC236}">
                <a16:creationId xmlns:a16="http://schemas.microsoft.com/office/drawing/2014/main" id="{882DC92F-E96D-298E-EEF6-F413C1B4713B}"/>
              </a:ext>
            </a:extLst>
          </p:cNvPr>
          <p:cNvSpPr txBox="1"/>
          <p:nvPr/>
        </p:nvSpPr>
        <p:spPr>
          <a:xfrm>
            <a:off x="7317557" y="2532865"/>
            <a:ext cx="1322110" cy="1546577"/>
          </a:xfrm>
          <a:prstGeom prst="rect">
            <a:avLst/>
          </a:prstGeom>
          <a:noFill/>
        </p:spPr>
        <p:txBody>
          <a:bodyPr wrap="square" rtlCol="0">
            <a:spAutoFit/>
          </a:bodyPr>
          <a:lstStyle/>
          <a:p>
            <a:r>
              <a:rPr lang="en-US" sz="1350" dirty="0"/>
              <a:t>This must be assembled </a:t>
            </a:r>
            <a:r>
              <a:rPr lang="en-US" sz="1350" i="1" dirty="0"/>
              <a:t>before</a:t>
            </a:r>
            <a:r>
              <a:rPr lang="en-US" sz="1350" dirty="0"/>
              <a:t> the circuit board is soldered to the DB25 connector!</a:t>
            </a:r>
          </a:p>
        </p:txBody>
      </p:sp>
      <p:sp>
        <p:nvSpPr>
          <p:cNvPr id="3" name="Rectangle: Rounded Corners 2">
            <a:extLst>
              <a:ext uri="{FF2B5EF4-FFF2-40B4-BE49-F238E27FC236}">
                <a16:creationId xmlns:a16="http://schemas.microsoft.com/office/drawing/2014/main" id="{952C6944-4881-B39B-4844-FB258BA782C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190457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CC19-14FA-5502-D0DF-C6ECB6D349A4}"/>
              </a:ext>
            </a:extLst>
          </p:cNvPr>
          <p:cNvSpPr>
            <a:spLocks noGrp="1"/>
          </p:cNvSpPr>
          <p:nvPr>
            <p:ph type="title"/>
          </p:nvPr>
        </p:nvSpPr>
        <p:spPr/>
        <p:txBody>
          <a:bodyPr/>
          <a:lstStyle/>
          <a:p>
            <a:pPr algn="ctr"/>
            <a:r>
              <a:rPr lang="en-US" dirty="0"/>
              <a:t>Relay</a:t>
            </a:r>
          </a:p>
        </p:txBody>
      </p:sp>
      <p:pic>
        <p:nvPicPr>
          <p:cNvPr id="5" name="Picture 4" descr="Timeline&#10;&#10;Description automatically generated">
            <a:extLst>
              <a:ext uri="{FF2B5EF4-FFF2-40B4-BE49-F238E27FC236}">
                <a16:creationId xmlns:a16="http://schemas.microsoft.com/office/drawing/2014/main" id="{2691D627-AD2B-9F0B-3A27-868BEDF9C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479" y="1502153"/>
            <a:ext cx="5938295" cy="3185532"/>
          </a:xfrm>
          <a:prstGeom prst="rect">
            <a:avLst/>
          </a:prstGeom>
        </p:spPr>
      </p:pic>
      <p:sp>
        <p:nvSpPr>
          <p:cNvPr id="4" name="TextBox 3">
            <a:extLst>
              <a:ext uri="{FF2B5EF4-FFF2-40B4-BE49-F238E27FC236}">
                <a16:creationId xmlns:a16="http://schemas.microsoft.com/office/drawing/2014/main" id="{EDEE6165-4C98-CAC2-2CCC-878C460B9C41}"/>
              </a:ext>
            </a:extLst>
          </p:cNvPr>
          <p:cNvSpPr txBox="1"/>
          <p:nvPr/>
        </p:nvSpPr>
        <p:spPr>
          <a:xfrm>
            <a:off x="1965489" y="4819335"/>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sp>
        <p:nvSpPr>
          <p:cNvPr id="6" name="Rectangle: Rounded Corners 5">
            <a:extLst>
              <a:ext uri="{FF2B5EF4-FFF2-40B4-BE49-F238E27FC236}">
                <a16:creationId xmlns:a16="http://schemas.microsoft.com/office/drawing/2014/main" id="{5AB7320E-DE53-8556-7E97-7A1CF5122045}"/>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35079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The fact that the DB25 connector causes the whole board to be captive is not ideal. An improvement would be some kind of socket and cable alternative which can be unplugged.  There are a number of ways this might </a:t>
            </a:r>
            <a:r>
              <a:rPr lang="en-US" sz="4000"/>
              <a:t>be done.</a:t>
            </a:r>
            <a:endParaRPr lang="en-US" sz="4000" dirty="0"/>
          </a:p>
        </p:txBody>
      </p:sp>
    </p:spTree>
    <p:extLst>
      <p:ext uri="{BB962C8B-B14F-4D97-AF65-F5344CB8AC3E}">
        <p14:creationId xmlns:p14="http://schemas.microsoft.com/office/powerpoint/2010/main" val="1978631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4748-C79A-F38A-D48C-21D15A65D0CD}"/>
              </a:ext>
            </a:extLst>
          </p:cNvPr>
          <p:cNvSpPr>
            <a:spLocks noGrp="1"/>
          </p:cNvSpPr>
          <p:nvPr>
            <p:ph type="ctrTitle"/>
          </p:nvPr>
        </p:nvSpPr>
        <p:spPr>
          <a:xfrm>
            <a:off x="685800" y="-112548"/>
            <a:ext cx="7772400" cy="2387600"/>
          </a:xfrm>
        </p:spPr>
        <p:txBody>
          <a:bodyPr/>
          <a:lstStyle/>
          <a:p>
            <a:r>
              <a:rPr lang="en-US" dirty="0"/>
              <a:t>Arduino Shield Circuit Board</a:t>
            </a:r>
          </a:p>
        </p:txBody>
      </p:sp>
      <p:sp>
        <p:nvSpPr>
          <p:cNvPr id="11" name="Subtitle 2">
            <a:extLst>
              <a:ext uri="{FF2B5EF4-FFF2-40B4-BE49-F238E27FC236}">
                <a16:creationId xmlns:a16="http://schemas.microsoft.com/office/drawing/2014/main" id="{0070579C-E8C8-5AE9-DBC3-B3CCC536D632}"/>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12" name="Rectangle: Rounded Corners 11">
            <a:extLst>
              <a:ext uri="{FF2B5EF4-FFF2-40B4-BE49-F238E27FC236}">
                <a16:creationId xmlns:a16="http://schemas.microsoft.com/office/drawing/2014/main" id="{FC19FBF5-6B01-2FA0-6DD6-3B6B20FF2CF1}"/>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13" name="Picture 12" descr="Icon&#10;&#10;Description automatically generated">
            <a:extLst>
              <a:ext uri="{FF2B5EF4-FFF2-40B4-BE49-F238E27FC236}">
                <a16:creationId xmlns:a16="http://schemas.microsoft.com/office/drawing/2014/main" id="{832BF1DC-6BBD-C91E-CD27-78E7A0089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14" name="Picture 13" descr="A black and white logo&#10;&#10;Description automatically generated with low confidence">
            <a:extLst>
              <a:ext uri="{FF2B5EF4-FFF2-40B4-BE49-F238E27FC236}">
                <a16:creationId xmlns:a16="http://schemas.microsoft.com/office/drawing/2014/main" id="{FAFA888B-F9AF-667E-191E-ECCC9D18D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739F1E93-DA2F-9602-0D93-82DE477AC67D}"/>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4205055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D32D409-E3A5-E35C-F4CC-8E83220CE4EE}"/>
              </a:ext>
            </a:extLst>
          </p:cNvPr>
          <p:cNvPicPr>
            <a:picLocks noChangeAspect="1"/>
          </p:cNvPicPr>
          <p:nvPr/>
        </p:nvPicPr>
        <p:blipFill>
          <a:blip r:embed="rId2"/>
          <a:stretch>
            <a:fillRect/>
          </a:stretch>
        </p:blipFill>
        <p:spPr>
          <a:xfrm>
            <a:off x="281886" y="865854"/>
            <a:ext cx="7610515" cy="1090048"/>
          </a:xfrm>
          <a:prstGeom prst="rect">
            <a:avLst/>
          </a:prstGeom>
        </p:spPr>
      </p:pic>
      <p:pic>
        <p:nvPicPr>
          <p:cNvPr id="4" name="Picture 3" descr="A picture containing text, electronics, circuit&#10;&#10;Description automatically generated">
            <a:extLst>
              <a:ext uri="{FF2B5EF4-FFF2-40B4-BE49-F238E27FC236}">
                <a16:creationId xmlns:a16="http://schemas.microsoft.com/office/drawing/2014/main" id="{40B277F1-BBEE-7679-2650-31E4D8916D2B}"/>
              </a:ext>
            </a:extLst>
          </p:cNvPr>
          <p:cNvPicPr>
            <a:picLocks noChangeAspect="1"/>
          </p:cNvPicPr>
          <p:nvPr/>
        </p:nvPicPr>
        <p:blipFill rotWithShape="1">
          <a:blip r:embed="rId3">
            <a:extLst>
              <a:ext uri="{28A0092B-C50C-407E-A947-70E740481C1C}">
                <a14:useLocalDpi xmlns:a14="http://schemas.microsoft.com/office/drawing/2010/main" val="0"/>
              </a:ext>
            </a:extLst>
          </a:blip>
          <a:srcRect l="13841" t="16387" r="23205" b="27777"/>
          <a:stretch/>
        </p:blipFill>
        <p:spPr>
          <a:xfrm>
            <a:off x="281886" y="1955902"/>
            <a:ext cx="5015062" cy="3668550"/>
          </a:xfrm>
          <a:prstGeom prst="rect">
            <a:avLst/>
          </a:prstGeom>
        </p:spPr>
      </p:pic>
      <p:sp>
        <p:nvSpPr>
          <p:cNvPr id="6" name="Rectangle: Rounded Corners 5">
            <a:extLst>
              <a:ext uri="{FF2B5EF4-FFF2-40B4-BE49-F238E27FC236}">
                <a16:creationId xmlns:a16="http://schemas.microsoft.com/office/drawing/2014/main" id="{7143A8C4-88DC-7CED-653F-B9D259B6EFB7}"/>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8" name="TextBox 7">
            <a:extLst>
              <a:ext uri="{FF2B5EF4-FFF2-40B4-BE49-F238E27FC236}">
                <a16:creationId xmlns:a16="http://schemas.microsoft.com/office/drawing/2014/main" id="{870A46C4-E410-59BA-BB57-D7EC841DD65C}"/>
              </a:ext>
            </a:extLst>
          </p:cNvPr>
          <p:cNvSpPr txBox="1"/>
          <p:nvPr/>
        </p:nvSpPr>
        <p:spPr>
          <a:xfrm>
            <a:off x="213732" y="5624452"/>
            <a:ext cx="4152507" cy="923330"/>
          </a:xfrm>
          <a:prstGeom prst="rect">
            <a:avLst/>
          </a:prstGeom>
          <a:noFill/>
        </p:spPr>
        <p:txBody>
          <a:bodyPr wrap="square">
            <a:spAutoFit/>
          </a:bodyPr>
          <a:lstStyle/>
          <a:p>
            <a:r>
              <a:rPr lang="en-US" dirty="0">
                <a:hlinkClick r:id="rId4"/>
              </a:rPr>
              <a:t>https://github.com/lafefspietz/MEMSduino/raw/main/PCB_files/arduino-to-headers-shield-gerbers.zip</a:t>
            </a:r>
            <a:r>
              <a:rPr lang="en-US" dirty="0"/>
              <a:t> </a:t>
            </a:r>
          </a:p>
        </p:txBody>
      </p:sp>
      <p:sp>
        <p:nvSpPr>
          <p:cNvPr id="9" name="Title 1">
            <a:extLst>
              <a:ext uri="{FF2B5EF4-FFF2-40B4-BE49-F238E27FC236}">
                <a16:creationId xmlns:a16="http://schemas.microsoft.com/office/drawing/2014/main" id="{DA9C26B2-42F9-7DB4-83D8-C4EE4E1A4794}"/>
              </a:ext>
            </a:extLst>
          </p:cNvPr>
          <p:cNvSpPr>
            <a:spLocks noGrp="1"/>
          </p:cNvSpPr>
          <p:nvPr>
            <p:ph type="title"/>
          </p:nvPr>
        </p:nvSpPr>
        <p:spPr>
          <a:xfrm>
            <a:off x="510453" y="5210"/>
            <a:ext cx="7886700" cy="1325563"/>
          </a:xfrm>
        </p:spPr>
        <p:txBody>
          <a:bodyPr/>
          <a:lstStyle/>
          <a:p>
            <a:pPr algn="ctr"/>
            <a:r>
              <a:rPr lang="en-US" dirty="0"/>
              <a:t>Order Custom Circuit Boards</a:t>
            </a:r>
          </a:p>
        </p:txBody>
      </p:sp>
      <p:sp>
        <p:nvSpPr>
          <p:cNvPr id="5" name="Rectangle: Rounded Corners 4">
            <a:extLst>
              <a:ext uri="{FF2B5EF4-FFF2-40B4-BE49-F238E27FC236}">
                <a16:creationId xmlns:a16="http://schemas.microsoft.com/office/drawing/2014/main" id="{982065E7-5784-3C53-253D-6EB2E9F377FA}"/>
              </a:ext>
            </a:extLst>
          </p:cNvPr>
          <p:cNvSpPr/>
          <p:nvPr/>
        </p:nvSpPr>
        <p:spPr>
          <a:xfrm>
            <a:off x="5153380" y="1818610"/>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71.12 x 53.34 mm (2.1” x 2.8”) size</a:t>
            </a:r>
          </a:p>
          <a:p>
            <a:r>
              <a:rPr lang="en-US" dirty="0"/>
              <a:t>Black solder mask</a:t>
            </a:r>
          </a:p>
          <a:p>
            <a:r>
              <a:rPr lang="en-US" dirty="0"/>
              <a:t>White silkscreen</a:t>
            </a:r>
          </a:p>
          <a:p>
            <a:r>
              <a:rPr lang="en-US" dirty="0"/>
              <a:t>1.6mm FR4</a:t>
            </a:r>
          </a:p>
          <a:p>
            <a:pPr algn="ctr"/>
            <a:endParaRPr lang="en-US" dirty="0"/>
          </a:p>
        </p:txBody>
      </p:sp>
      <p:sp>
        <p:nvSpPr>
          <p:cNvPr id="13" name="TextBox 12">
            <a:extLst>
              <a:ext uri="{FF2B5EF4-FFF2-40B4-BE49-F238E27FC236}">
                <a16:creationId xmlns:a16="http://schemas.microsoft.com/office/drawing/2014/main" id="{E093734B-292F-EC43-FE50-9A9B2807D1DA}"/>
              </a:ext>
            </a:extLst>
          </p:cNvPr>
          <p:cNvSpPr txBox="1"/>
          <p:nvPr/>
        </p:nvSpPr>
        <p:spPr>
          <a:xfrm>
            <a:off x="2619736" y="1403112"/>
            <a:ext cx="3318235" cy="369332"/>
          </a:xfrm>
          <a:prstGeom prst="rect">
            <a:avLst/>
          </a:prstGeom>
          <a:noFill/>
        </p:spPr>
        <p:txBody>
          <a:bodyPr wrap="square" rtlCol="0">
            <a:spAutoFit/>
          </a:bodyPr>
          <a:lstStyle/>
          <a:p>
            <a:r>
              <a:rPr lang="en-US" dirty="0">
                <a:hlinkClick r:id="rId5"/>
              </a:rPr>
              <a:t>https://www.pcbway.com</a:t>
            </a:r>
            <a:r>
              <a:rPr lang="en-US" dirty="0"/>
              <a:t> </a:t>
            </a:r>
          </a:p>
        </p:txBody>
      </p:sp>
    </p:spTree>
    <p:extLst>
      <p:ext uri="{BB962C8B-B14F-4D97-AF65-F5344CB8AC3E}">
        <p14:creationId xmlns:p14="http://schemas.microsoft.com/office/powerpoint/2010/main" val="3909670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C0B3C72-2A28-455B-E044-64798DC965CD}"/>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7" name="Picture 6" descr="A close-up of a syringe&#10;&#10;Description automatically generated with medium confidence">
            <a:extLst>
              <a:ext uri="{FF2B5EF4-FFF2-40B4-BE49-F238E27FC236}">
                <a16:creationId xmlns:a16="http://schemas.microsoft.com/office/drawing/2014/main" id="{96EB615F-2394-53B4-0F89-9D81F9557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71" y="2783086"/>
            <a:ext cx="2396126" cy="2396126"/>
          </a:xfrm>
          <a:prstGeom prst="rect">
            <a:avLst/>
          </a:prstGeom>
        </p:spPr>
      </p:pic>
      <p:sp>
        <p:nvSpPr>
          <p:cNvPr id="9" name="TextBox 8">
            <a:extLst>
              <a:ext uri="{FF2B5EF4-FFF2-40B4-BE49-F238E27FC236}">
                <a16:creationId xmlns:a16="http://schemas.microsoft.com/office/drawing/2014/main" id="{85446057-624F-85C2-84A5-B3A35B3D0FD1}"/>
              </a:ext>
            </a:extLst>
          </p:cNvPr>
          <p:cNvSpPr txBox="1"/>
          <p:nvPr/>
        </p:nvSpPr>
        <p:spPr>
          <a:xfrm>
            <a:off x="221529" y="4873659"/>
            <a:ext cx="3426643"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https://www.digikey.com/en/products/detail/rubycon/16PK1000MEFC10X12-5/3563556</a:t>
            </a:r>
            <a:r>
              <a:rPr lang="en-US" dirty="0"/>
              <a:t> </a:t>
            </a:r>
          </a:p>
        </p:txBody>
      </p:sp>
      <p:sp>
        <p:nvSpPr>
          <p:cNvPr id="13" name="TextBox 12">
            <a:extLst>
              <a:ext uri="{FF2B5EF4-FFF2-40B4-BE49-F238E27FC236}">
                <a16:creationId xmlns:a16="http://schemas.microsoft.com/office/drawing/2014/main" id="{096FFF70-5DEB-F866-AB53-4DC6B601AAD7}"/>
              </a:ext>
            </a:extLst>
          </p:cNvPr>
          <p:cNvSpPr txBox="1"/>
          <p:nvPr/>
        </p:nvSpPr>
        <p:spPr>
          <a:xfrm>
            <a:off x="5626708" y="1349956"/>
            <a:ext cx="3252247" cy="12066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https://www.digikey.com/en/products/detail/stackpole-electronics-inc/CF18JT330R/1741683</a:t>
            </a:r>
            <a:r>
              <a:rPr lang="en-US" dirty="0"/>
              <a:t> </a:t>
            </a:r>
          </a:p>
        </p:txBody>
      </p:sp>
      <p:sp>
        <p:nvSpPr>
          <p:cNvPr id="15" name="TextBox 14">
            <a:extLst>
              <a:ext uri="{FF2B5EF4-FFF2-40B4-BE49-F238E27FC236}">
                <a16:creationId xmlns:a16="http://schemas.microsoft.com/office/drawing/2014/main" id="{A6DAF104-5D8A-B10C-C116-CC019393074A}"/>
              </a:ext>
            </a:extLst>
          </p:cNvPr>
          <p:cNvSpPr txBox="1"/>
          <p:nvPr/>
        </p:nvSpPr>
        <p:spPr>
          <a:xfrm>
            <a:off x="168502" y="1319136"/>
            <a:ext cx="3532695"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https://www.digikey.com/en/products/detail/stackpole-electronics-inc/RNF14FTD100K/1706591</a:t>
            </a:r>
            <a:r>
              <a:rPr lang="en-US" dirty="0"/>
              <a:t> </a:t>
            </a:r>
          </a:p>
        </p:txBody>
      </p:sp>
      <p:pic>
        <p:nvPicPr>
          <p:cNvPr id="16" name="Picture 15" descr="A picture containing text, electronics, circuit&#10;&#10;Description automatically generated">
            <a:extLst>
              <a:ext uri="{FF2B5EF4-FFF2-40B4-BE49-F238E27FC236}">
                <a16:creationId xmlns:a16="http://schemas.microsoft.com/office/drawing/2014/main" id="{CD545A57-1B58-880D-B3D1-FAB040744AD0}"/>
              </a:ext>
            </a:extLst>
          </p:cNvPr>
          <p:cNvPicPr>
            <a:picLocks noChangeAspect="1"/>
          </p:cNvPicPr>
          <p:nvPr/>
        </p:nvPicPr>
        <p:blipFill rotWithShape="1">
          <a:blip r:embed="rId6">
            <a:extLst>
              <a:ext uri="{28A0092B-C50C-407E-A947-70E740481C1C}">
                <a14:useLocalDpi xmlns:a14="http://schemas.microsoft.com/office/drawing/2010/main" val="0"/>
              </a:ext>
            </a:extLst>
          </a:blip>
          <a:srcRect l="10276" t="77758" r="57747" b="15989"/>
          <a:stretch/>
        </p:blipFill>
        <p:spPr>
          <a:xfrm>
            <a:off x="0" y="525359"/>
            <a:ext cx="5112528" cy="824597"/>
          </a:xfrm>
          <a:prstGeom prst="rect">
            <a:avLst/>
          </a:prstGeom>
        </p:spPr>
      </p:pic>
      <p:pic>
        <p:nvPicPr>
          <p:cNvPr id="17" name="Picture 16" descr="A picture containing text, electronics, circuit&#10;&#10;Description automatically generated">
            <a:extLst>
              <a:ext uri="{FF2B5EF4-FFF2-40B4-BE49-F238E27FC236}">
                <a16:creationId xmlns:a16="http://schemas.microsoft.com/office/drawing/2014/main" id="{B8EB130F-B4FE-7550-5E55-48BA7B1624EC}"/>
              </a:ext>
            </a:extLst>
          </p:cNvPr>
          <p:cNvPicPr>
            <a:picLocks noChangeAspect="1"/>
          </p:cNvPicPr>
          <p:nvPr/>
        </p:nvPicPr>
        <p:blipFill rotWithShape="1">
          <a:blip r:embed="rId6">
            <a:extLst>
              <a:ext uri="{28A0092B-C50C-407E-A947-70E740481C1C}">
                <a14:useLocalDpi xmlns:a14="http://schemas.microsoft.com/office/drawing/2010/main" val="0"/>
              </a:ext>
            </a:extLst>
          </a:blip>
          <a:srcRect l="12549" t="71903" r="55474" b="21844"/>
          <a:stretch/>
        </p:blipFill>
        <p:spPr>
          <a:xfrm>
            <a:off x="5124618" y="713894"/>
            <a:ext cx="3943605" cy="636062"/>
          </a:xfrm>
          <a:prstGeom prst="rect">
            <a:avLst/>
          </a:prstGeom>
        </p:spPr>
      </p:pic>
      <p:pic>
        <p:nvPicPr>
          <p:cNvPr id="23" name="Picture 22" descr="Table&#10;&#10;Description automatically generated with low confidence">
            <a:extLst>
              <a:ext uri="{FF2B5EF4-FFF2-40B4-BE49-F238E27FC236}">
                <a16:creationId xmlns:a16="http://schemas.microsoft.com/office/drawing/2014/main" id="{C7333D46-9E64-3AA0-A8CA-7CDE094371D9}"/>
              </a:ext>
            </a:extLst>
          </p:cNvPr>
          <p:cNvPicPr>
            <a:picLocks noChangeAspect="1"/>
          </p:cNvPicPr>
          <p:nvPr/>
        </p:nvPicPr>
        <p:blipFill rotWithShape="1">
          <a:blip r:embed="rId7">
            <a:extLst>
              <a:ext uri="{28A0092B-C50C-407E-A947-70E740481C1C}">
                <a14:useLocalDpi xmlns:a14="http://schemas.microsoft.com/office/drawing/2010/main" val="0"/>
              </a:ext>
            </a:extLst>
          </a:blip>
          <a:srcRect l="6151" r="63471"/>
          <a:stretch/>
        </p:blipFill>
        <p:spPr>
          <a:xfrm rot="5400000">
            <a:off x="5924632" y="1927932"/>
            <a:ext cx="1376711" cy="4531935"/>
          </a:xfrm>
          <a:prstGeom prst="rect">
            <a:avLst/>
          </a:prstGeom>
        </p:spPr>
      </p:pic>
      <p:sp>
        <p:nvSpPr>
          <p:cNvPr id="25" name="TextBox 24">
            <a:extLst>
              <a:ext uri="{FF2B5EF4-FFF2-40B4-BE49-F238E27FC236}">
                <a16:creationId xmlns:a16="http://schemas.microsoft.com/office/drawing/2014/main" id="{9D623E99-7ECB-6B7B-3011-F194D1E9E4B1}"/>
              </a:ext>
            </a:extLst>
          </p:cNvPr>
          <p:cNvSpPr txBox="1"/>
          <p:nvPr/>
        </p:nvSpPr>
        <p:spPr>
          <a:xfrm>
            <a:off x="4453803" y="4882255"/>
            <a:ext cx="4614420" cy="646331"/>
          </a:xfrm>
          <a:prstGeom prst="rect">
            <a:avLst/>
          </a:prstGeom>
          <a:noFill/>
        </p:spPr>
        <p:txBody>
          <a:bodyPr wrap="square">
            <a:spAutoFit/>
          </a:bodyPr>
          <a:lstStyle/>
          <a:p>
            <a:r>
              <a:rPr lang="en-US" dirty="0">
                <a:hlinkClick r:id="rId8"/>
              </a:rPr>
              <a:t>https://www.amazon.com/Header-Lystaii-Pin-Connector-Electronic/dp/B06ZZN8L9S/</a:t>
            </a:r>
            <a:r>
              <a:rPr lang="en-US" dirty="0"/>
              <a:t> </a:t>
            </a:r>
          </a:p>
        </p:txBody>
      </p:sp>
      <p:sp>
        <p:nvSpPr>
          <p:cNvPr id="26" name="Rectangle: Rounded Corners 25">
            <a:extLst>
              <a:ext uri="{FF2B5EF4-FFF2-40B4-BE49-F238E27FC236}">
                <a16:creationId xmlns:a16="http://schemas.microsoft.com/office/drawing/2014/main" id="{EF4CC85E-8A29-D4A2-995A-9DF9289CB3CD}"/>
              </a:ext>
            </a:extLst>
          </p:cNvPr>
          <p:cNvSpPr/>
          <p:nvPr/>
        </p:nvSpPr>
        <p:spPr>
          <a:xfrm>
            <a:off x="221529" y="995192"/>
            <a:ext cx="1765989" cy="384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100 kOhm resistor x1</a:t>
            </a:r>
          </a:p>
        </p:txBody>
      </p:sp>
      <p:sp>
        <p:nvSpPr>
          <p:cNvPr id="27" name="Rectangle: Rounded Corners 26">
            <a:extLst>
              <a:ext uri="{FF2B5EF4-FFF2-40B4-BE49-F238E27FC236}">
                <a16:creationId xmlns:a16="http://schemas.microsoft.com/office/drawing/2014/main" id="{3BACCC5E-10B2-5BBB-59AE-55F5E86EFBBC}"/>
              </a:ext>
            </a:extLst>
          </p:cNvPr>
          <p:cNvSpPr/>
          <p:nvPr/>
        </p:nvSpPr>
        <p:spPr>
          <a:xfrm>
            <a:off x="7252831" y="460890"/>
            <a:ext cx="1765989" cy="384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330 Ohm resistor x1</a:t>
            </a:r>
          </a:p>
        </p:txBody>
      </p:sp>
      <p:sp>
        <p:nvSpPr>
          <p:cNvPr id="28" name="Rectangle: Rounded Corners 27">
            <a:extLst>
              <a:ext uri="{FF2B5EF4-FFF2-40B4-BE49-F238E27FC236}">
                <a16:creationId xmlns:a16="http://schemas.microsoft.com/office/drawing/2014/main" id="{D074F016-BD49-BC7F-83EB-D2062AE67858}"/>
              </a:ext>
            </a:extLst>
          </p:cNvPr>
          <p:cNvSpPr/>
          <p:nvPr/>
        </p:nvSpPr>
        <p:spPr>
          <a:xfrm>
            <a:off x="1837044" y="3651890"/>
            <a:ext cx="1864153" cy="3292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1000 uF Capacitor x1</a:t>
            </a:r>
          </a:p>
        </p:txBody>
      </p:sp>
      <p:sp>
        <p:nvSpPr>
          <p:cNvPr id="29" name="Rectangle: Rounded Corners 28">
            <a:extLst>
              <a:ext uri="{FF2B5EF4-FFF2-40B4-BE49-F238E27FC236}">
                <a16:creationId xmlns:a16="http://schemas.microsoft.com/office/drawing/2014/main" id="{29CEC33B-BC07-DD5F-2358-01C6DB6430E4}"/>
              </a:ext>
            </a:extLst>
          </p:cNvPr>
          <p:cNvSpPr/>
          <p:nvPr/>
        </p:nvSpPr>
        <p:spPr>
          <a:xfrm>
            <a:off x="5351381" y="3171464"/>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x2</a:t>
            </a:r>
          </a:p>
        </p:txBody>
      </p:sp>
    </p:spTree>
    <p:extLst>
      <p:ext uri="{BB962C8B-B14F-4D97-AF65-F5344CB8AC3E}">
        <p14:creationId xmlns:p14="http://schemas.microsoft.com/office/powerpoint/2010/main" val="1402837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DD7C-E5D0-1E8A-441A-154C50F478D5}"/>
              </a:ext>
            </a:extLst>
          </p:cNvPr>
          <p:cNvSpPr>
            <a:spLocks noGrp="1"/>
          </p:cNvSpPr>
          <p:nvPr>
            <p:ph type="title"/>
          </p:nvPr>
        </p:nvSpPr>
        <p:spPr/>
        <p:txBody>
          <a:bodyPr/>
          <a:lstStyle/>
          <a:p>
            <a:pPr algn="ctr"/>
            <a:r>
              <a:rPr lang="en-US" dirty="0"/>
              <a:t>Break off strips to correct lengths:</a:t>
            </a:r>
          </a:p>
        </p:txBody>
      </p:sp>
      <p:pic>
        <p:nvPicPr>
          <p:cNvPr id="5" name="Picture 4" descr="A picture containing text, electronics, circuit&#10;&#10;Description automatically generated">
            <a:extLst>
              <a:ext uri="{FF2B5EF4-FFF2-40B4-BE49-F238E27FC236}">
                <a16:creationId xmlns:a16="http://schemas.microsoft.com/office/drawing/2014/main" id="{2DAA66E1-6B79-D40F-28C3-5E500335A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347" y="1391768"/>
            <a:ext cx="5465513" cy="4507786"/>
          </a:xfrm>
          <a:prstGeom prst="rect">
            <a:avLst/>
          </a:prstGeom>
        </p:spPr>
      </p:pic>
      <p:sp>
        <p:nvSpPr>
          <p:cNvPr id="3" name="Rectangle: Rounded Corners 2">
            <a:extLst>
              <a:ext uri="{FF2B5EF4-FFF2-40B4-BE49-F238E27FC236}">
                <a16:creationId xmlns:a16="http://schemas.microsoft.com/office/drawing/2014/main" id="{65FC9C70-1EF2-8CD3-BFB2-EFB55A873E62}"/>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687606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78A4F-1DBB-8E62-4F94-AD9BC9CC5344}"/>
              </a:ext>
            </a:extLst>
          </p:cNvPr>
          <p:cNvSpPr>
            <a:spLocks noGrp="1"/>
          </p:cNvSpPr>
          <p:nvPr>
            <p:ph type="title"/>
          </p:nvPr>
        </p:nvSpPr>
        <p:spPr>
          <a:xfrm>
            <a:off x="628650" y="35158"/>
            <a:ext cx="7886700" cy="1325563"/>
          </a:xfrm>
        </p:spPr>
        <p:txBody>
          <a:bodyPr/>
          <a:lstStyle/>
          <a:p>
            <a:pPr algn="ctr"/>
            <a:r>
              <a:rPr lang="en-US" dirty="0"/>
              <a:t>Assembly</a:t>
            </a:r>
          </a:p>
        </p:txBody>
      </p:sp>
      <p:pic>
        <p:nvPicPr>
          <p:cNvPr id="5" name="Picture 4" descr="A picture containing text, electronics, circuit&#10;&#10;Description automatically generated">
            <a:extLst>
              <a:ext uri="{FF2B5EF4-FFF2-40B4-BE49-F238E27FC236}">
                <a16:creationId xmlns:a16="http://schemas.microsoft.com/office/drawing/2014/main" id="{70AA87BC-E90F-9E20-DC55-5E42A18DC5DC}"/>
              </a:ext>
            </a:extLst>
          </p:cNvPr>
          <p:cNvPicPr>
            <a:picLocks noChangeAspect="1"/>
          </p:cNvPicPr>
          <p:nvPr/>
        </p:nvPicPr>
        <p:blipFill rotWithShape="1">
          <a:blip r:embed="rId2">
            <a:extLst>
              <a:ext uri="{28A0092B-C50C-407E-A947-70E740481C1C}">
                <a14:useLocalDpi xmlns:a14="http://schemas.microsoft.com/office/drawing/2010/main" val="0"/>
              </a:ext>
            </a:extLst>
          </a:blip>
          <a:srcRect t="3222"/>
          <a:stretch/>
        </p:blipFill>
        <p:spPr>
          <a:xfrm>
            <a:off x="1383760" y="1137003"/>
            <a:ext cx="6376480" cy="4583994"/>
          </a:xfrm>
          <a:prstGeom prst="rect">
            <a:avLst/>
          </a:prstGeom>
        </p:spPr>
      </p:pic>
      <p:sp>
        <p:nvSpPr>
          <p:cNvPr id="3" name="Rectangle: Rounded Corners 2">
            <a:extLst>
              <a:ext uri="{FF2B5EF4-FFF2-40B4-BE49-F238E27FC236}">
                <a16:creationId xmlns:a16="http://schemas.microsoft.com/office/drawing/2014/main" id="{89D3C353-B8C7-8730-370A-880E920025F1}"/>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88902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88B6-A5D8-0F3D-7D08-ACDD28F6AAB1}"/>
              </a:ext>
            </a:extLst>
          </p:cNvPr>
          <p:cNvSpPr>
            <a:spLocks noGrp="1"/>
          </p:cNvSpPr>
          <p:nvPr>
            <p:ph type="title"/>
          </p:nvPr>
        </p:nvSpPr>
        <p:spPr>
          <a:xfrm>
            <a:off x="922718" y="1376499"/>
            <a:ext cx="7200370" cy="877211"/>
          </a:xfrm>
        </p:spPr>
        <p:txBody>
          <a:bodyPr>
            <a:normAutofit fontScale="90000"/>
          </a:bodyPr>
          <a:lstStyle/>
          <a:p>
            <a:r>
              <a:rPr lang="en-US" dirty="0"/>
              <a:t>Knurled Brass Thumb Screws to Mount in Panel</a:t>
            </a:r>
          </a:p>
        </p:txBody>
      </p:sp>
      <p:pic>
        <p:nvPicPr>
          <p:cNvPr id="5" name="Picture 4" descr="A picture containing metalware, screw, gear&#10;&#10;Description automatically generated">
            <a:extLst>
              <a:ext uri="{FF2B5EF4-FFF2-40B4-BE49-F238E27FC236}">
                <a16:creationId xmlns:a16="http://schemas.microsoft.com/office/drawing/2014/main" id="{7F9108AB-EC2C-F0DF-AA3D-5C7BE74D8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594" y="2391978"/>
            <a:ext cx="2768899" cy="1425239"/>
          </a:xfrm>
          <a:prstGeom prst="rect">
            <a:avLst/>
          </a:prstGeom>
        </p:spPr>
      </p:pic>
      <p:pic>
        <p:nvPicPr>
          <p:cNvPr id="7" name="Picture 6" descr="Diagram&#10;&#10;Description automatically generated">
            <a:extLst>
              <a:ext uri="{FF2B5EF4-FFF2-40B4-BE49-F238E27FC236}">
                <a16:creationId xmlns:a16="http://schemas.microsoft.com/office/drawing/2014/main" id="{596627DD-5305-C171-97B3-5BAFC3CC6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969" y="2391975"/>
            <a:ext cx="4160764" cy="1601264"/>
          </a:xfrm>
          <a:prstGeom prst="rect">
            <a:avLst/>
          </a:prstGeom>
        </p:spPr>
      </p:pic>
      <p:sp>
        <p:nvSpPr>
          <p:cNvPr id="9" name="TextBox 8">
            <a:extLst>
              <a:ext uri="{FF2B5EF4-FFF2-40B4-BE49-F238E27FC236}">
                <a16:creationId xmlns:a16="http://schemas.microsoft.com/office/drawing/2014/main" id="{F7BE92D0-41F1-1B5D-EF65-3E1FB7A0F619}"/>
              </a:ext>
            </a:extLst>
          </p:cNvPr>
          <p:cNvSpPr txBox="1"/>
          <p:nvPr/>
        </p:nvSpPr>
        <p:spPr>
          <a:xfrm>
            <a:off x="2524044" y="4256935"/>
            <a:ext cx="4034118" cy="275588"/>
          </a:xfrm>
          <a:prstGeom prst="rect">
            <a:avLst/>
          </a:prstGeom>
          <a:noFill/>
        </p:spPr>
        <p:txBody>
          <a:bodyPr wrap="square">
            <a:spAutoFit/>
          </a:bodyPr>
          <a:lstStyle/>
          <a:p>
            <a:r>
              <a:rPr lang="en-US" sz="1191" dirty="0">
                <a:hlinkClick r:id="rId4"/>
              </a:rPr>
              <a:t>https://www.mcmaster.com/92421A645/</a:t>
            </a:r>
            <a:r>
              <a:rPr lang="en-US" sz="1191" dirty="0"/>
              <a:t> </a:t>
            </a:r>
          </a:p>
        </p:txBody>
      </p:sp>
    </p:spTree>
    <p:extLst>
      <p:ext uri="{BB962C8B-B14F-4D97-AF65-F5344CB8AC3E}">
        <p14:creationId xmlns:p14="http://schemas.microsoft.com/office/powerpoint/2010/main" val="1084261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A0E2-D998-DBCA-F851-B10E7DDB459E}"/>
              </a:ext>
            </a:extLst>
          </p:cNvPr>
          <p:cNvSpPr>
            <a:spLocks noGrp="1"/>
          </p:cNvSpPr>
          <p:nvPr>
            <p:ph type="title"/>
          </p:nvPr>
        </p:nvSpPr>
        <p:spPr/>
        <p:txBody>
          <a:bodyPr>
            <a:normAutofit fontScale="90000"/>
          </a:bodyPr>
          <a:lstStyle/>
          <a:p>
            <a:r>
              <a:rPr lang="en-US" dirty="0"/>
              <a:t>0.1” Header Cables: 8 pin, 6” long to connect to DB25 Relay Circuit Board</a:t>
            </a:r>
          </a:p>
        </p:txBody>
      </p:sp>
      <p:pic>
        <p:nvPicPr>
          <p:cNvPr id="9" name="Picture 8">
            <a:extLst>
              <a:ext uri="{FF2B5EF4-FFF2-40B4-BE49-F238E27FC236}">
                <a16:creationId xmlns:a16="http://schemas.microsoft.com/office/drawing/2014/main" id="{7F121A92-D187-E095-3971-924FB211F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464" y="1968764"/>
            <a:ext cx="3741663" cy="3706364"/>
          </a:xfrm>
          <a:prstGeom prst="rect">
            <a:avLst/>
          </a:prstGeom>
        </p:spPr>
      </p:pic>
      <p:sp>
        <p:nvSpPr>
          <p:cNvPr id="12" name="TextBox 11">
            <a:extLst>
              <a:ext uri="{FF2B5EF4-FFF2-40B4-BE49-F238E27FC236}">
                <a16:creationId xmlns:a16="http://schemas.microsoft.com/office/drawing/2014/main" id="{462F8ABB-C6AA-346A-BD37-471B49D20402}"/>
              </a:ext>
            </a:extLst>
          </p:cNvPr>
          <p:cNvSpPr txBox="1"/>
          <p:nvPr/>
        </p:nvSpPr>
        <p:spPr>
          <a:xfrm>
            <a:off x="4453803" y="4500298"/>
            <a:ext cx="713657" cy="769441"/>
          </a:xfrm>
          <a:prstGeom prst="rect">
            <a:avLst/>
          </a:prstGeom>
          <a:noFill/>
        </p:spPr>
        <p:txBody>
          <a:bodyPr wrap="none" rtlCol="0">
            <a:spAutoFit/>
          </a:bodyPr>
          <a:lstStyle/>
          <a:p>
            <a:r>
              <a:rPr lang="en-US" sz="4400" dirty="0"/>
              <a:t>2x</a:t>
            </a:r>
            <a:endParaRPr lang="en-US" sz="1350" dirty="0"/>
          </a:p>
        </p:txBody>
      </p:sp>
      <p:sp>
        <p:nvSpPr>
          <p:cNvPr id="3" name="Rectangle: Rounded Corners 2">
            <a:extLst>
              <a:ext uri="{FF2B5EF4-FFF2-40B4-BE49-F238E27FC236}">
                <a16:creationId xmlns:a16="http://schemas.microsoft.com/office/drawing/2014/main" id="{5A99B1CB-C49D-B1FE-FB20-83F8498C40A1}"/>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TextBox 5">
            <a:extLst>
              <a:ext uri="{FF2B5EF4-FFF2-40B4-BE49-F238E27FC236}">
                <a16:creationId xmlns:a16="http://schemas.microsoft.com/office/drawing/2014/main" id="{71985FF0-4069-9E17-5CC3-C9D505D3F227}"/>
              </a:ext>
            </a:extLst>
          </p:cNvPr>
          <p:cNvSpPr txBox="1"/>
          <p:nvPr/>
        </p:nvSpPr>
        <p:spPr>
          <a:xfrm>
            <a:off x="3943350" y="3530033"/>
            <a:ext cx="4572000"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https://www.amazon.com/ZYAMY-Dupont-Connector-Multicolor-Breadboard/dp/B0789F2Y1T/ </a:t>
            </a:r>
            <a:endParaRPr lang="en-US" dirty="0"/>
          </a:p>
        </p:txBody>
      </p:sp>
    </p:spTree>
    <p:extLst>
      <p:ext uri="{BB962C8B-B14F-4D97-AF65-F5344CB8AC3E}">
        <p14:creationId xmlns:p14="http://schemas.microsoft.com/office/powerpoint/2010/main" val="2636316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B1AD92C6-E857-B3BB-1009-685C14BBB2A6}"/>
              </a:ext>
            </a:extLst>
          </p:cNvPr>
          <p:cNvPicPr>
            <a:picLocks noChangeAspect="1"/>
          </p:cNvPicPr>
          <p:nvPr/>
        </p:nvPicPr>
        <p:blipFill rotWithShape="1">
          <a:blip r:embed="rId2">
            <a:extLst>
              <a:ext uri="{28A0092B-C50C-407E-A947-70E740481C1C}">
                <a14:useLocalDpi xmlns:a14="http://schemas.microsoft.com/office/drawing/2010/main" val="0"/>
              </a:ext>
            </a:extLst>
          </a:blip>
          <a:srcRect l="5194" t="16769" r="26221" b="5325"/>
          <a:stretch/>
        </p:blipFill>
        <p:spPr>
          <a:xfrm>
            <a:off x="1618466" y="794865"/>
            <a:ext cx="5498771" cy="4867191"/>
          </a:xfrm>
          <a:prstGeom prst="rect">
            <a:avLst/>
          </a:prstGeom>
        </p:spPr>
      </p:pic>
    </p:spTree>
    <p:extLst>
      <p:ext uri="{BB962C8B-B14F-4D97-AF65-F5344CB8AC3E}">
        <p14:creationId xmlns:p14="http://schemas.microsoft.com/office/powerpoint/2010/main" val="121402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A8F1702F-E6E9-9895-335B-71C652044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862" y="789846"/>
            <a:ext cx="6418275" cy="4883287"/>
          </a:xfrm>
          <a:prstGeom prst="rect">
            <a:avLst/>
          </a:prstGeom>
        </p:spPr>
      </p:pic>
    </p:spTree>
    <p:extLst>
      <p:ext uri="{BB962C8B-B14F-4D97-AF65-F5344CB8AC3E}">
        <p14:creationId xmlns:p14="http://schemas.microsoft.com/office/powerpoint/2010/main" val="406660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207C-E5F4-E06C-B896-97646792860D}"/>
              </a:ext>
            </a:extLst>
          </p:cNvPr>
          <p:cNvSpPr>
            <a:spLocks noGrp="1"/>
          </p:cNvSpPr>
          <p:nvPr>
            <p:ph type="title"/>
          </p:nvPr>
        </p:nvSpPr>
        <p:spPr/>
        <p:txBody>
          <a:bodyPr/>
          <a:lstStyle/>
          <a:p>
            <a:pPr algn="ctr"/>
            <a:r>
              <a:rPr lang="en-US" dirty="0"/>
              <a:t>Assembly with cables</a:t>
            </a:r>
          </a:p>
        </p:txBody>
      </p:sp>
      <p:pic>
        <p:nvPicPr>
          <p:cNvPr id="5" name="Picture 4" descr="A close-up of a circuit board&#10;&#10;Description automatically generated with medium confidence">
            <a:extLst>
              <a:ext uri="{FF2B5EF4-FFF2-40B4-BE49-F238E27FC236}">
                <a16:creationId xmlns:a16="http://schemas.microsoft.com/office/drawing/2014/main" id="{EBE8B75E-C1A3-E132-C305-C45CB4C8F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419" y="2215818"/>
            <a:ext cx="4995176" cy="3459707"/>
          </a:xfrm>
          <a:prstGeom prst="rect">
            <a:avLst/>
          </a:prstGeom>
        </p:spPr>
      </p:pic>
      <p:sp>
        <p:nvSpPr>
          <p:cNvPr id="3" name="Rectangle: Rounded Corners 2">
            <a:extLst>
              <a:ext uri="{FF2B5EF4-FFF2-40B4-BE49-F238E27FC236}">
                <a16:creationId xmlns:a16="http://schemas.microsoft.com/office/drawing/2014/main" id="{6EE17417-6853-A045-80B3-1AA868F6CF07}"/>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10091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53B0-0346-2CC8-4EFF-1BA27D5C5ADC}"/>
              </a:ext>
            </a:extLst>
          </p:cNvPr>
          <p:cNvSpPr>
            <a:spLocks noGrp="1"/>
          </p:cNvSpPr>
          <p:nvPr>
            <p:ph type="ctrTitle"/>
          </p:nvPr>
        </p:nvSpPr>
        <p:spPr>
          <a:xfrm>
            <a:off x="685800" y="1122363"/>
            <a:ext cx="7772400" cy="1077296"/>
          </a:xfrm>
        </p:spPr>
        <p:txBody>
          <a:bodyPr>
            <a:normAutofit fontScale="90000"/>
          </a:bodyPr>
          <a:lstStyle/>
          <a:p>
            <a:r>
              <a:rPr lang="en-US" dirty="0"/>
              <a:t>Control Panel Circuit Board</a:t>
            </a:r>
          </a:p>
        </p:txBody>
      </p:sp>
      <p:sp>
        <p:nvSpPr>
          <p:cNvPr id="6" name="Subtitle 2">
            <a:extLst>
              <a:ext uri="{FF2B5EF4-FFF2-40B4-BE49-F238E27FC236}">
                <a16:creationId xmlns:a16="http://schemas.microsoft.com/office/drawing/2014/main" id="{01C87316-7BF9-DD3B-402B-9D8719BB165F}"/>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745D7844-93AC-3BCA-16C5-FF382FAD2C40}"/>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E4E6EBD8-4FC9-DA5F-2A5A-331515C61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6381111F-DD3D-F1E2-3FA1-9A071CF6B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6A34759E-157C-5ED0-FB7D-940958836931}"/>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4047290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is the control panel, where a human operator pushes buttons to set the state of the switch and can see indicator lights which display the state of the switch.  Indicator lights are programmable RGB LED’s and buttons connect an analog pin on the Arduino to a resistor ladder.</a:t>
            </a:r>
          </a:p>
        </p:txBody>
      </p:sp>
    </p:spTree>
    <p:extLst>
      <p:ext uri="{BB962C8B-B14F-4D97-AF65-F5344CB8AC3E}">
        <p14:creationId xmlns:p14="http://schemas.microsoft.com/office/powerpoint/2010/main" val="3745708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AA163B6-8993-42E8-FADA-6A3F4A01B2D8}"/>
              </a:ext>
            </a:extLst>
          </p:cNvPr>
          <p:cNvPicPr>
            <a:picLocks noChangeAspect="1"/>
          </p:cNvPicPr>
          <p:nvPr/>
        </p:nvPicPr>
        <p:blipFill>
          <a:blip r:embed="rId2"/>
          <a:stretch>
            <a:fillRect/>
          </a:stretch>
        </p:blipFill>
        <p:spPr>
          <a:xfrm>
            <a:off x="237341" y="1093402"/>
            <a:ext cx="5968150" cy="921077"/>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5ADFDFC0-203E-EA9F-0B3C-6FDD66CC3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93" y="2593315"/>
            <a:ext cx="7590406" cy="3009615"/>
          </a:xfrm>
          <a:prstGeom prst="rect">
            <a:avLst/>
          </a:prstGeom>
        </p:spPr>
      </p:pic>
      <p:sp>
        <p:nvSpPr>
          <p:cNvPr id="4" name="TextBox 3">
            <a:extLst>
              <a:ext uri="{FF2B5EF4-FFF2-40B4-BE49-F238E27FC236}">
                <a16:creationId xmlns:a16="http://schemas.microsoft.com/office/drawing/2014/main" id="{7AF5D679-CBDC-0D8D-486B-E11F3E1D7B3E}"/>
              </a:ext>
            </a:extLst>
          </p:cNvPr>
          <p:cNvSpPr txBox="1"/>
          <p:nvPr/>
        </p:nvSpPr>
        <p:spPr>
          <a:xfrm>
            <a:off x="237341" y="5621743"/>
            <a:ext cx="8124733" cy="646331"/>
          </a:xfrm>
          <a:prstGeom prst="rect">
            <a:avLst/>
          </a:prstGeom>
          <a:noFill/>
        </p:spPr>
        <p:txBody>
          <a:bodyPr wrap="square">
            <a:spAutoFit/>
          </a:bodyPr>
          <a:lstStyle/>
          <a:p>
            <a:r>
              <a:rPr lang="en-US" dirty="0">
                <a:hlinkClick r:id="rId4"/>
              </a:rPr>
              <a:t>https://github.com/lafefspietz/MEMSduino/raw/main/PCB_files/9button-9neopixel-gerbers.zip</a:t>
            </a:r>
            <a:r>
              <a:rPr lang="en-US" dirty="0"/>
              <a:t> </a:t>
            </a:r>
          </a:p>
        </p:txBody>
      </p:sp>
      <p:sp>
        <p:nvSpPr>
          <p:cNvPr id="9" name="TextBox 8">
            <a:extLst>
              <a:ext uri="{FF2B5EF4-FFF2-40B4-BE49-F238E27FC236}">
                <a16:creationId xmlns:a16="http://schemas.microsoft.com/office/drawing/2014/main" id="{0EB4AC69-ED75-C367-AF98-EBA7EDFA0C80}"/>
              </a:ext>
            </a:extLst>
          </p:cNvPr>
          <p:cNvSpPr txBox="1"/>
          <p:nvPr/>
        </p:nvSpPr>
        <p:spPr>
          <a:xfrm>
            <a:off x="2402821" y="1605139"/>
            <a:ext cx="2861031" cy="369332"/>
          </a:xfrm>
          <a:prstGeom prst="rect">
            <a:avLst/>
          </a:prstGeom>
          <a:noFill/>
        </p:spPr>
        <p:txBody>
          <a:bodyPr wrap="square">
            <a:spAutoFit/>
          </a:bodyPr>
          <a:lstStyle/>
          <a:p>
            <a:r>
              <a:rPr lang="en-US" dirty="0">
                <a:hlinkClick r:id="rId5"/>
              </a:rPr>
              <a:t>https://www.pcbway.com/</a:t>
            </a:r>
            <a:r>
              <a:rPr lang="en-US" dirty="0"/>
              <a:t> </a:t>
            </a:r>
          </a:p>
        </p:txBody>
      </p:sp>
      <p:sp>
        <p:nvSpPr>
          <p:cNvPr id="13" name="Rectangle: Rounded Corners 12">
            <a:extLst>
              <a:ext uri="{FF2B5EF4-FFF2-40B4-BE49-F238E27FC236}">
                <a16:creationId xmlns:a16="http://schemas.microsoft.com/office/drawing/2014/main" id="{3526CCF4-EA1C-76A6-C0BF-0D12E34ECC84}"/>
              </a:ext>
            </a:extLst>
          </p:cNvPr>
          <p:cNvSpPr/>
          <p:nvPr/>
        </p:nvSpPr>
        <p:spPr>
          <a:xfrm>
            <a:off x="3630568" y="5195776"/>
            <a:ext cx="1705312" cy="386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9button-9neopixel</a:t>
            </a:r>
          </a:p>
        </p:txBody>
      </p:sp>
      <p:sp>
        <p:nvSpPr>
          <p:cNvPr id="17" name="Rectangle: Rounded Corners 16">
            <a:extLst>
              <a:ext uri="{FF2B5EF4-FFF2-40B4-BE49-F238E27FC236}">
                <a16:creationId xmlns:a16="http://schemas.microsoft.com/office/drawing/2014/main" id="{670B1B4C-961A-0569-22F1-FC62D832E03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1" name="Rectangle: Rounded Corners 20">
            <a:extLst>
              <a:ext uri="{FF2B5EF4-FFF2-40B4-BE49-F238E27FC236}">
                <a16:creationId xmlns:a16="http://schemas.microsoft.com/office/drawing/2014/main" id="{E18710A6-54B3-4CDB-41DC-C262613AF2C5}"/>
              </a:ext>
            </a:extLst>
          </p:cNvPr>
          <p:cNvSpPr/>
          <p:nvPr/>
        </p:nvSpPr>
        <p:spPr>
          <a:xfrm>
            <a:off x="6586255" y="1093402"/>
            <a:ext cx="2423605" cy="134182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228.6 x88.9 mm size</a:t>
            </a:r>
          </a:p>
          <a:p>
            <a:r>
              <a:rPr lang="en-US" dirty="0"/>
              <a:t>Black solder mask</a:t>
            </a:r>
          </a:p>
          <a:p>
            <a:r>
              <a:rPr lang="en-US" dirty="0"/>
              <a:t>White silkscreen</a:t>
            </a:r>
          </a:p>
          <a:p>
            <a:r>
              <a:rPr lang="en-US" dirty="0"/>
              <a:t>1.6mm FR4</a:t>
            </a:r>
          </a:p>
          <a:p>
            <a:pPr algn="ctr"/>
            <a:endParaRPr lang="en-US" dirty="0"/>
          </a:p>
        </p:txBody>
      </p:sp>
      <p:sp>
        <p:nvSpPr>
          <p:cNvPr id="23" name="Title 1">
            <a:extLst>
              <a:ext uri="{FF2B5EF4-FFF2-40B4-BE49-F238E27FC236}">
                <a16:creationId xmlns:a16="http://schemas.microsoft.com/office/drawing/2014/main" id="{16D24592-67CF-0121-F154-7D773E53D4FF}"/>
              </a:ext>
            </a:extLst>
          </p:cNvPr>
          <p:cNvSpPr>
            <a:spLocks noGrp="1"/>
          </p:cNvSpPr>
          <p:nvPr>
            <p:ph type="title"/>
          </p:nvPr>
        </p:nvSpPr>
        <p:spPr>
          <a:xfrm>
            <a:off x="523093" y="30065"/>
            <a:ext cx="7886700" cy="1325563"/>
          </a:xfrm>
        </p:spPr>
        <p:txBody>
          <a:bodyPr/>
          <a:lstStyle/>
          <a:p>
            <a:pPr algn="ctr"/>
            <a:r>
              <a:rPr lang="en-US" dirty="0"/>
              <a:t>Order Circuit Boards</a:t>
            </a:r>
          </a:p>
        </p:txBody>
      </p:sp>
    </p:spTree>
    <p:extLst>
      <p:ext uri="{BB962C8B-B14F-4D97-AF65-F5344CB8AC3E}">
        <p14:creationId xmlns:p14="http://schemas.microsoft.com/office/powerpoint/2010/main" val="2942265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3318" r="42986" b="77767"/>
          <a:stretch/>
        </p:blipFill>
        <p:spPr>
          <a:xfrm>
            <a:off x="205986" y="2054647"/>
            <a:ext cx="3231621" cy="787626"/>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54747" r="61253"/>
          <a:stretch/>
        </p:blipFill>
        <p:spPr>
          <a:xfrm>
            <a:off x="336243" y="3823156"/>
            <a:ext cx="2331978" cy="1603104"/>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5797" r="19578" b="40848"/>
          <a:stretch/>
        </p:blipFill>
        <p:spPr>
          <a:xfrm>
            <a:off x="5002016" y="3846589"/>
            <a:ext cx="1483121" cy="1852628"/>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x1</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x9</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a:t>
            </a:r>
            <a:r>
              <a:rPr lang="en-US" sz="1350" dirty="0" err="1"/>
              <a:t>kOhm</a:t>
            </a:r>
            <a:r>
              <a:rPr lang="en-US" sz="1350" dirty="0"/>
              <a:t> axial resistor x9</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x9</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649524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0DBF18-4B0A-FCAD-85D3-E353E993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14" y="1535847"/>
            <a:ext cx="7742738" cy="4357262"/>
          </a:xfrm>
          <a:prstGeom prst="rect">
            <a:avLst/>
          </a:prstGeom>
        </p:spPr>
      </p:pic>
      <p:sp>
        <p:nvSpPr>
          <p:cNvPr id="3" name="Rectangle: Rounded Corners 2">
            <a:extLst>
              <a:ext uri="{FF2B5EF4-FFF2-40B4-BE49-F238E27FC236}">
                <a16:creationId xmlns:a16="http://schemas.microsoft.com/office/drawing/2014/main" id="{5C8FCFCD-11ED-CD6F-82F4-4B181ACCF3DA}"/>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FF7F8EBB-71B9-8FA2-58EB-83D28289D87D}"/>
              </a:ext>
            </a:extLst>
          </p:cNvPr>
          <p:cNvSpPr txBox="1">
            <a:spLocks/>
          </p:cNvSpPr>
          <p:nvPr/>
        </p:nvSpPr>
        <p:spPr>
          <a:xfrm>
            <a:off x="710514" y="21028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Assembly</a:t>
            </a:r>
          </a:p>
        </p:txBody>
      </p:sp>
    </p:spTree>
    <p:extLst>
      <p:ext uri="{BB962C8B-B14F-4D97-AF65-F5344CB8AC3E}">
        <p14:creationId xmlns:p14="http://schemas.microsoft.com/office/powerpoint/2010/main" val="4009891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B045-FBEF-9808-17C0-F1BD50710B9F}"/>
              </a:ext>
            </a:extLst>
          </p:cNvPr>
          <p:cNvSpPr>
            <a:spLocks noGrp="1"/>
          </p:cNvSpPr>
          <p:nvPr>
            <p:ph type="title"/>
          </p:nvPr>
        </p:nvSpPr>
        <p:spPr>
          <a:xfrm>
            <a:off x="628649" y="365126"/>
            <a:ext cx="8169121" cy="1325563"/>
          </a:xfrm>
        </p:spPr>
        <p:txBody>
          <a:bodyPr/>
          <a:lstStyle/>
          <a:p>
            <a:r>
              <a:rPr lang="en-US" dirty="0"/>
              <a:t>Backside Detail of cable connection</a:t>
            </a:r>
          </a:p>
        </p:txBody>
      </p:sp>
      <p:pic>
        <p:nvPicPr>
          <p:cNvPr id="5" name="Picture 4">
            <a:extLst>
              <a:ext uri="{FF2B5EF4-FFF2-40B4-BE49-F238E27FC236}">
                <a16:creationId xmlns:a16="http://schemas.microsoft.com/office/drawing/2014/main" id="{F1DDE292-6777-FA06-7037-06A695360974}"/>
              </a:ext>
            </a:extLst>
          </p:cNvPr>
          <p:cNvPicPr>
            <a:picLocks noChangeAspect="1"/>
          </p:cNvPicPr>
          <p:nvPr/>
        </p:nvPicPr>
        <p:blipFill rotWithShape="1">
          <a:blip r:embed="rId2">
            <a:extLst>
              <a:ext uri="{28A0092B-C50C-407E-A947-70E740481C1C}">
                <a14:useLocalDpi xmlns:a14="http://schemas.microsoft.com/office/drawing/2010/main" val="0"/>
              </a:ext>
            </a:extLst>
          </a:blip>
          <a:srcRect t="13107" b="22341"/>
          <a:stretch/>
        </p:blipFill>
        <p:spPr>
          <a:xfrm rot="10800000">
            <a:off x="487439" y="1690689"/>
            <a:ext cx="8169121" cy="3955018"/>
          </a:xfrm>
          <a:prstGeom prst="rect">
            <a:avLst/>
          </a:prstGeom>
        </p:spPr>
      </p:pic>
      <p:sp>
        <p:nvSpPr>
          <p:cNvPr id="6" name="Rectangle: Rounded Corners 5">
            <a:extLst>
              <a:ext uri="{FF2B5EF4-FFF2-40B4-BE49-F238E27FC236}">
                <a16:creationId xmlns:a16="http://schemas.microsoft.com/office/drawing/2014/main" id="{144593E6-B8D9-3288-2A9B-2F2E8502C15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566013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DE52-67AA-767F-C519-ED92A5104C07}"/>
              </a:ext>
            </a:extLst>
          </p:cNvPr>
          <p:cNvSpPr>
            <a:spLocks noGrp="1"/>
          </p:cNvSpPr>
          <p:nvPr>
            <p:ph type="title"/>
          </p:nvPr>
        </p:nvSpPr>
        <p:spPr/>
        <p:txBody>
          <a:bodyPr/>
          <a:lstStyle/>
          <a:p>
            <a:r>
              <a:rPr lang="en-US" dirty="0"/>
              <a:t>Rack Mount Nuts</a:t>
            </a:r>
          </a:p>
        </p:txBody>
      </p:sp>
      <p:sp>
        <p:nvSpPr>
          <p:cNvPr id="5" name="TextBox 4">
            <a:extLst>
              <a:ext uri="{FF2B5EF4-FFF2-40B4-BE49-F238E27FC236}">
                <a16:creationId xmlns:a16="http://schemas.microsoft.com/office/drawing/2014/main" id="{505175D4-32B2-61C6-58EF-10B69E03E92F}"/>
              </a:ext>
            </a:extLst>
          </p:cNvPr>
          <p:cNvSpPr txBox="1"/>
          <p:nvPr/>
        </p:nvSpPr>
        <p:spPr>
          <a:xfrm>
            <a:off x="1992288" y="4845539"/>
            <a:ext cx="4034118" cy="642099"/>
          </a:xfrm>
          <a:prstGeom prst="rect">
            <a:avLst/>
          </a:prstGeom>
          <a:noFill/>
        </p:spPr>
        <p:txBody>
          <a:bodyPr wrap="square">
            <a:spAutoFit/>
          </a:bodyPr>
          <a:lstStyle/>
          <a:p>
            <a:r>
              <a:rPr lang="en-US" sz="1191" dirty="0">
                <a:hlinkClick r:id="rId2"/>
              </a:rPr>
              <a:t>https://www.mouser.com/ProductDetail/Hammond-Manufacturing/1421NP25?qs=yc9RBI4tIALvGirsWAVfbg%3D%3D</a:t>
            </a:r>
            <a:r>
              <a:rPr lang="en-US" sz="1191" dirty="0"/>
              <a:t> </a:t>
            </a:r>
          </a:p>
        </p:txBody>
      </p:sp>
      <p:pic>
        <p:nvPicPr>
          <p:cNvPr id="7" name="Picture 6">
            <a:extLst>
              <a:ext uri="{FF2B5EF4-FFF2-40B4-BE49-F238E27FC236}">
                <a16:creationId xmlns:a16="http://schemas.microsoft.com/office/drawing/2014/main" id="{7972D10E-9F84-08CE-A5D7-B6BB3D940B99}"/>
              </a:ext>
            </a:extLst>
          </p:cNvPr>
          <p:cNvPicPr>
            <a:picLocks noChangeAspect="1"/>
          </p:cNvPicPr>
          <p:nvPr/>
        </p:nvPicPr>
        <p:blipFill>
          <a:blip r:embed="rId3"/>
          <a:stretch>
            <a:fillRect/>
          </a:stretch>
        </p:blipFill>
        <p:spPr>
          <a:xfrm>
            <a:off x="825678" y="2495320"/>
            <a:ext cx="2732485" cy="2093622"/>
          </a:xfrm>
          <a:prstGeom prst="rect">
            <a:avLst/>
          </a:prstGeom>
        </p:spPr>
      </p:pic>
      <p:pic>
        <p:nvPicPr>
          <p:cNvPr id="9" name="Picture 8">
            <a:extLst>
              <a:ext uri="{FF2B5EF4-FFF2-40B4-BE49-F238E27FC236}">
                <a16:creationId xmlns:a16="http://schemas.microsoft.com/office/drawing/2014/main" id="{9EAD0832-A99F-8349-04F9-449DDB52F590}"/>
              </a:ext>
            </a:extLst>
          </p:cNvPr>
          <p:cNvPicPr>
            <a:picLocks noChangeAspect="1"/>
          </p:cNvPicPr>
          <p:nvPr/>
        </p:nvPicPr>
        <p:blipFill>
          <a:blip r:embed="rId4"/>
          <a:stretch>
            <a:fillRect/>
          </a:stretch>
        </p:blipFill>
        <p:spPr>
          <a:xfrm>
            <a:off x="3436907" y="2070415"/>
            <a:ext cx="4728644" cy="2717171"/>
          </a:xfrm>
          <a:prstGeom prst="rect">
            <a:avLst/>
          </a:prstGeom>
        </p:spPr>
      </p:pic>
    </p:spTree>
    <p:extLst>
      <p:ext uri="{BB962C8B-B14F-4D97-AF65-F5344CB8AC3E}">
        <p14:creationId xmlns:p14="http://schemas.microsoft.com/office/powerpoint/2010/main" val="38403240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DC8743D1-659E-604F-3ED1-2466303C4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38" y="1107918"/>
            <a:ext cx="8440391" cy="4777175"/>
          </a:xfrm>
          <a:prstGeom prst="rect">
            <a:avLst/>
          </a:prstGeom>
        </p:spPr>
      </p:pic>
      <p:sp>
        <p:nvSpPr>
          <p:cNvPr id="2" name="Title 1">
            <a:extLst>
              <a:ext uri="{FF2B5EF4-FFF2-40B4-BE49-F238E27FC236}">
                <a16:creationId xmlns:a16="http://schemas.microsoft.com/office/drawing/2014/main" id="{AB17EBCD-421D-4C79-B942-55F0B400534B}"/>
              </a:ext>
            </a:extLst>
          </p:cNvPr>
          <p:cNvSpPr>
            <a:spLocks noGrp="1"/>
          </p:cNvSpPr>
          <p:nvPr>
            <p:ph type="title"/>
          </p:nvPr>
        </p:nvSpPr>
        <p:spPr>
          <a:xfrm>
            <a:off x="628650" y="0"/>
            <a:ext cx="7886700" cy="1325563"/>
          </a:xfrm>
        </p:spPr>
        <p:txBody>
          <a:bodyPr/>
          <a:lstStyle/>
          <a:p>
            <a:pPr algn="ctr"/>
            <a:r>
              <a:rPr lang="en-US" dirty="0"/>
              <a:t>Dimensioned Drawing</a:t>
            </a:r>
          </a:p>
        </p:txBody>
      </p:sp>
      <p:sp>
        <p:nvSpPr>
          <p:cNvPr id="6" name="Rectangle: Rounded Corners 5">
            <a:extLst>
              <a:ext uri="{FF2B5EF4-FFF2-40B4-BE49-F238E27FC236}">
                <a16:creationId xmlns:a16="http://schemas.microsoft.com/office/drawing/2014/main" id="{52F7647F-6F78-FC0D-20A6-16CA4B1FEEDF}"/>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688854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7C7C1-2513-6597-FDF4-87F15A74F31C}"/>
              </a:ext>
            </a:extLst>
          </p:cNvPr>
          <p:cNvSpPr txBox="1">
            <a:spLocks/>
          </p:cNvSpPr>
          <p:nvPr/>
        </p:nvSpPr>
        <p:spPr>
          <a:xfrm>
            <a:off x="787465" y="3300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Button Ladder Schematic</a:t>
            </a:r>
          </a:p>
        </p:txBody>
      </p:sp>
      <p:sp>
        <p:nvSpPr>
          <p:cNvPr id="9" name="Rectangle: Rounded Corners 8">
            <a:extLst>
              <a:ext uri="{FF2B5EF4-FFF2-40B4-BE49-F238E27FC236}">
                <a16:creationId xmlns:a16="http://schemas.microsoft.com/office/drawing/2014/main" id="{B72ABA2E-4469-C74A-F0C9-8907A01249AD}"/>
              </a:ext>
            </a:extLst>
          </p:cNvPr>
          <p:cNvSpPr/>
          <p:nvPr/>
        </p:nvSpPr>
        <p:spPr>
          <a:xfrm>
            <a:off x="2090787" y="3138256"/>
            <a:ext cx="4292258" cy="1602420"/>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t>Buttons connect analog line A4 on the Arduino to different nodes in a ladder of resistors which spans from 5 volts to a node just above ground.  The analog line has a 100k pull down resistor on the Arduino Shield Circuit Board.</a:t>
            </a:r>
          </a:p>
        </p:txBody>
      </p:sp>
      <p:pic>
        <p:nvPicPr>
          <p:cNvPr id="11" name="Picture 10" descr="Shape&#10;&#10;Description automatically generated with medium confidence">
            <a:extLst>
              <a:ext uri="{FF2B5EF4-FFF2-40B4-BE49-F238E27FC236}">
                <a16:creationId xmlns:a16="http://schemas.microsoft.com/office/drawing/2014/main" id="{C63048A1-1711-8BBE-B6F0-4B2F1A96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65" y="788255"/>
            <a:ext cx="7569070" cy="3243887"/>
          </a:xfrm>
          <a:prstGeom prst="rect">
            <a:avLst/>
          </a:prstGeom>
        </p:spPr>
      </p:pic>
      <p:sp>
        <p:nvSpPr>
          <p:cNvPr id="12" name="Rectangle: Rounded Corners 11">
            <a:extLst>
              <a:ext uri="{FF2B5EF4-FFF2-40B4-BE49-F238E27FC236}">
                <a16:creationId xmlns:a16="http://schemas.microsoft.com/office/drawing/2014/main" id="{EA12BB50-B854-DB20-3D10-DDED3B71F21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020124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09C29127-F759-9510-BBA6-72A7CF6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75" y="1809960"/>
            <a:ext cx="8515350" cy="3534528"/>
          </a:xfrm>
          <a:prstGeom prst="rect">
            <a:avLst/>
          </a:prstGeom>
        </p:spPr>
      </p:pic>
      <p:sp>
        <p:nvSpPr>
          <p:cNvPr id="6" name="Title 1">
            <a:extLst>
              <a:ext uri="{FF2B5EF4-FFF2-40B4-BE49-F238E27FC236}">
                <a16:creationId xmlns:a16="http://schemas.microsoft.com/office/drawing/2014/main" id="{4B11817B-6E19-55F4-5408-4165DB56F4AD}"/>
              </a:ext>
            </a:extLst>
          </p:cNvPr>
          <p:cNvSpPr txBox="1">
            <a:spLocks/>
          </p:cNvSpPr>
          <p:nvPr/>
        </p:nvSpPr>
        <p:spPr>
          <a:xfrm>
            <a:off x="483000" y="26633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PCB Layout</a:t>
            </a:r>
          </a:p>
        </p:txBody>
      </p:sp>
      <p:sp>
        <p:nvSpPr>
          <p:cNvPr id="7" name="Rectangle: Rounded Corners 6">
            <a:extLst>
              <a:ext uri="{FF2B5EF4-FFF2-40B4-BE49-F238E27FC236}">
                <a16:creationId xmlns:a16="http://schemas.microsoft.com/office/drawing/2014/main" id="{1CA38118-FDCE-A0BF-462D-AD07C1AB68DE}"/>
              </a:ext>
            </a:extLst>
          </p:cNvPr>
          <p:cNvSpPr/>
          <p:nvPr/>
        </p:nvSpPr>
        <p:spPr>
          <a:xfrm>
            <a:off x="5538691" y="5109230"/>
            <a:ext cx="2957240" cy="47051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Created in Altium Designer</a:t>
            </a:r>
          </a:p>
        </p:txBody>
      </p:sp>
      <p:sp>
        <p:nvSpPr>
          <p:cNvPr id="8" name="Rectangle: Rounded Corners 7">
            <a:extLst>
              <a:ext uri="{FF2B5EF4-FFF2-40B4-BE49-F238E27FC236}">
                <a16:creationId xmlns:a16="http://schemas.microsoft.com/office/drawing/2014/main" id="{26F107C0-5298-7627-EA37-24FD8C97C4F2}"/>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899935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This board should get either replaced by or integrated into panels like the ones from frontpanelexpress.com for a more professional finish. These are cheaper and easier to rapid prototype, however.</a:t>
            </a:r>
          </a:p>
          <a:p>
            <a:pPr algn="ctr"/>
            <a:endParaRPr lang="en-US" sz="4000" dirty="0"/>
          </a:p>
        </p:txBody>
      </p:sp>
    </p:spTree>
    <p:extLst>
      <p:ext uri="{BB962C8B-B14F-4D97-AF65-F5344CB8AC3E}">
        <p14:creationId xmlns:p14="http://schemas.microsoft.com/office/powerpoint/2010/main" val="2678585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SP6T Control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03780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a:t>
            </a:r>
            <a:endParaRPr lang="en-US" sz="1200" dirty="0"/>
          </a:p>
        </p:txBody>
      </p:sp>
    </p:spTree>
    <p:extLst>
      <p:ext uri="{BB962C8B-B14F-4D97-AF65-F5344CB8AC3E}">
        <p14:creationId xmlns:p14="http://schemas.microsoft.com/office/powerpoint/2010/main" val="7808252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8EC5-90D9-7F70-20F7-58D2F5F88C5A}"/>
              </a:ext>
            </a:extLst>
          </p:cNvPr>
          <p:cNvSpPr>
            <a:spLocks noGrp="1"/>
          </p:cNvSpPr>
          <p:nvPr>
            <p:ph type="title"/>
          </p:nvPr>
        </p:nvSpPr>
        <p:spPr/>
        <p:txBody>
          <a:bodyPr/>
          <a:lstStyle/>
          <a:p>
            <a:r>
              <a:rPr lang="en-US" dirty="0"/>
              <a:t>Rack Mount Controller</a:t>
            </a:r>
          </a:p>
        </p:txBody>
      </p:sp>
      <p:pic>
        <p:nvPicPr>
          <p:cNvPr id="5" name="Picture 4" descr="A screenshot of a game&#10;&#10;Description automatically generated with medium confidence">
            <a:extLst>
              <a:ext uri="{FF2B5EF4-FFF2-40B4-BE49-F238E27FC236}">
                <a16:creationId xmlns:a16="http://schemas.microsoft.com/office/drawing/2014/main" id="{87CA300B-29E1-8EC5-D414-424CF5B8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1" y="2789352"/>
            <a:ext cx="7997125" cy="1674407"/>
          </a:xfrm>
          <a:prstGeom prst="rect">
            <a:avLst/>
          </a:prstGeom>
        </p:spPr>
      </p:pic>
    </p:spTree>
    <p:extLst>
      <p:ext uri="{BB962C8B-B14F-4D97-AF65-F5344CB8AC3E}">
        <p14:creationId xmlns:p14="http://schemas.microsoft.com/office/powerpoint/2010/main" val="594727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70AEA-CCE8-6A23-10A9-9E6A23A04AE7}"/>
              </a:ext>
            </a:extLst>
          </p:cNvPr>
          <p:cNvPicPr>
            <a:picLocks noChangeAspect="1"/>
          </p:cNvPicPr>
          <p:nvPr/>
        </p:nvPicPr>
        <p:blipFill>
          <a:blip r:embed="rId2"/>
          <a:stretch>
            <a:fillRect/>
          </a:stretch>
        </p:blipFill>
        <p:spPr>
          <a:xfrm>
            <a:off x="642839" y="1445149"/>
            <a:ext cx="2390775" cy="4476750"/>
          </a:xfrm>
          <a:prstGeom prst="rect">
            <a:avLst/>
          </a:prstGeom>
        </p:spPr>
      </p:pic>
      <p:pic>
        <p:nvPicPr>
          <p:cNvPr id="9" name="Picture 8">
            <a:extLst>
              <a:ext uri="{FF2B5EF4-FFF2-40B4-BE49-F238E27FC236}">
                <a16:creationId xmlns:a16="http://schemas.microsoft.com/office/drawing/2014/main" id="{14B275A5-131C-63FD-3BD3-A7B15A295B98}"/>
              </a:ext>
            </a:extLst>
          </p:cNvPr>
          <p:cNvPicPr>
            <a:picLocks noChangeAspect="1"/>
          </p:cNvPicPr>
          <p:nvPr/>
        </p:nvPicPr>
        <p:blipFill>
          <a:blip r:embed="rId3"/>
          <a:stretch>
            <a:fillRect/>
          </a:stretch>
        </p:blipFill>
        <p:spPr>
          <a:xfrm>
            <a:off x="3477950" y="2090860"/>
            <a:ext cx="5023211" cy="3161932"/>
          </a:xfrm>
          <a:prstGeom prst="rect">
            <a:avLst/>
          </a:prstGeom>
        </p:spPr>
      </p:pic>
      <p:sp>
        <p:nvSpPr>
          <p:cNvPr id="11" name="TextBox 10">
            <a:extLst>
              <a:ext uri="{FF2B5EF4-FFF2-40B4-BE49-F238E27FC236}">
                <a16:creationId xmlns:a16="http://schemas.microsoft.com/office/drawing/2014/main" id="{07C1481D-8D1F-5729-2515-50223C6D4D7B}"/>
              </a:ext>
            </a:extLst>
          </p:cNvPr>
          <p:cNvSpPr txBox="1"/>
          <p:nvPr/>
        </p:nvSpPr>
        <p:spPr>
          <a:xfrm>
            <a:off x="3477950" y="5275568"/>
            <a:ext cx="4572000" cy="646331"/>
          </a:xfrm>
          <a:prstGeom prst="rect">
            <a:avLst/>
          </a:prstGeom>
          <a:noFill/>
        </p:spPr>
        <p:txBody>
          <a:bodyPr wrap="square">
            <a:spAutoFit/>
          </a:bodyPr>
          <a:lstStyle/>
          <a:p>
            <a:r>
              <a:rPr lang="en-US" dirty="0">
                <a:hlinkClick r:id="rId4"/>
              </a:rPr>
              <a:t>https://www.cryoelec.com/products/cryoswitchsp6t</a:t>
            </a:r>
            <a:r>
              <a:rPr lang="en-US" dirty="0"/>
              <a:t> </a:t>
            </a:r>
          </a:p>
        </p:txBody>
      </p:sp>
    </p:spTree>
    <p:extLst>
      <p:ext uri="{BB962C8B-B14F-4D97-AF65-F5344CB8AC3E}">
        <p14:creationId xmlns:p14="http://schemas.microsoft.com/office/powerpoint/2010/main" val="4154510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643482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12180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EEEB-EBFF-7ED2-F7B9-F64FAA51D09B}"/>
              </a:ext>
            </a:extLst>
          </p:cNvPr>
          <p:cNvSpPr>
            <a:spLocks noGrp="1"/>
          </p:cNvSpPr>
          <p:nvPr>
            <p:ph type="title"/>
          </p:nvPr>
        </p:nvSpPr>
        <p:spPr/>
        <p:txBody>
          <a:bodyPr/>
          <a:lstStyle/>
          <a:p>
            <a:r>
              <a:rPr lang="en-US" dirty="0"/>
              <a:t>Wood screws</a:t>
            </a:r>
          </a:p>
        </p:txBody>
      </p:sp>
      <p:pic>
        <p:nvPicPr>
          <p:cNvPr id="3" name="Picture 2">
            <a:extLst>
              <a:ext uri="{FF2B5EF4-FFF2-40B4-BE49-F238E27FC236}">
                <a16:creationId xmlns:a16="http://schemas.microsoft.com/office/drawing/2014/main" id="{669ABE6C-20D6-2E6A-4DB4-2AA1701A0459}"/>
              </a:ext>
            </a:extLst>
          </p:cNvPr>
          <p:cNvPicPr>
            <a:picLocks noChangeAspect="1"/>
          </p:cNvPicPr>
          <p:nvPr/>
        </p:nvPicPr>
        <p:blipFill rotWithShape="1">
          <a:blip r:embed="rId2"/>
          <a:srcRect t="54149" r="1400"/>
          <a:stretch/>
        </p:blipFill>
        <p:spPr>
          <a:xfrm>
            <a:off x="1212167" y="2204289"/>
            <a:ext cx="3306961" cy="2076033"/>
          </a:xfrm>
          <a:prstGeom prst="rect">
            <a:avLst/>
          </a:prstGeom>
        </p:spPr>
      </p:pic>
      <p:sp>
        <p:nvSpPr>
          <p:cNvPr id="6" name="TextBox 5">
            <a:extLst>
              <a:ext uri="{FF2B5EF4-FFF2-40B4-BE49-F238E27FC236}">
                <a16:creationId xmlns:a16="http://schemas.microsoft.com/office/drawing/2014/main" id="{3C7DB74D-FAE2-202F-D9E2-2FFFFDB7CEB4}"/>
              </a:ext>
            </a:extLst>
          </p:cNvPr>
          <p:cNvSpPr txBox="1"/>
          <p:nvPr/>
        </p:nvSpPr>
        <p:spPr>
          <a:xfrm>
            <a:off x="3382816" y="5087962"/>
            <a:ext cx="4033138" cy="275588"/>
          </a:xfrm>
          <a:prstGeom prst="rect">
            <a:avLst/>
          </a:prstGeom>
          <a:noFill/>
        </p:spPr>
        <p:txBody>
          <a:bodyPr wrap="square">
            <a:spAutoFit/>
          </a:bodyPr>
          <a:lstStyle/>
          <a:p>
            <a:r>
              <a:rPr lang="en-US" sz="1191" dirty="0">
                <a:hlinkClick r:id="rId3"/>
              </a:rPr>
              <a:t>https://www.mcmaster.com/98685A540/</a:t>
            </a:r>
            <a:r>
              <a:rPr lang="en-US" sz="1191" dirty="0"/>
              <a:t> </a:t>
            </a:r>
          </a:p>
        </p:txBody>
      </p:sp>
      <p:pic>
        <p:nvPicPr>
          <p:cNvPr id="8" name="Picture 7">
            <a:extLst>
              <a:ext uri="{FF2B5EF4-FFF2-40B4-BE49-F238E27FC236}">
                <a16:creationId xmlns:a16="http://schemas.microsoft.com/office/drawing/2014/main" id="{48A6AC4B-5181-E868-2401-EC384D33F44D}"/>
              </a:ext>
            </a:extLst>
          </p:cNvPr>
          <p:cNvPicPr>
            <a:picLocks noChangeAspect="1"/>
          </p:cNvPicPr>
          <p:nvPr/>
        </p:nvPicPr>
        <p:blipFill rotWithShape="1">
          <a:blip r:embed="rId2"/>
          <a:srcRect b="51071"/>
          <a:stretch/>
        </p:blipFill>
        <p:spPr>
          <a:xfrm>
            <a:off x="4577930" y="2278649"/>
            <a:ext cx="3353905" cy="2215418"/>
          </a:xfrm>
          <a:prstGeom prst="rect">
            <a:avLst/>
          </a:prstGeom>
        </p:spPr>
      </p:pic>
    </p:spTree>
    <p:extLst>
      <p:ext uri="{BB962C8B-B14F-4D97-AF65-F5344CB8AC3E}">
        <p14:creationId xmlns:p14="http://schemas.microsoft.com/office/powerpoint/2010/main" val="28160837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x1</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023403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5E985D4B-D718-C825-67C5-C1B64D303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51" y="1850253"/>
            <a:ext cx="5486682" cy="3289469"/>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78858" y="2695119"/>
            <a:ext cx="4617960" cy="1921232"/>
          </a:xfrm>
          <a:prstGeom prst="rect">
            <a:avLst/>
          </a:prstGeom>
        </p:spPr>
      </p:pic>
    </p:spTree>
    <p:extLst>
      <p:ext uri="{BB962C8B-B14F-4D97-AF65-F5344CB8AC3E}">
        <p14:creationId xmlns:p14="http://schemas.microsoft.com/office/powerpoint/2010/main" val="3199284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picture containing text, indoor&#10;&#10;Description automatically generated">
            <a:extLst>
              <a:ext uri="{FF2B5EF4-FFF2-40B4-BE49-F238E27FC236}">
                <a16:creationId xmlns:a16="http://schemas.microsoft.com/office/drawing/2014/main" id="{5800971E-DE4A-0844-8A5F-920D5FE73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627" y="1031790"/>
            <a:ext cx="4962745" cy="4233079"/>
          </a:xfrm>
          <a:prstGeom prst="rect">
            <a:avLst/>
          </a:prstGeom>
        </p:spPr>
      </p:pic>
    </p:spTree>
    <p:extLst>
      <p:ext uri="{BB962C8B-B14F-4D97-AF65-F5344CB8AC3E}">
        <p14:creationId xmlns:p14="http://schemas.microsoft.com/office/powerpoint/2010/main" val="2438696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3650263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SP8T + SOL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2021123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phase matched switch from a common RF port to 8 RF ports.  There are three levels of switches, the bottom of which exists only to increase isolation, and the top of which has a short, an open, and a load for SOL calibration.</a:t>
            </a:r>
            <a:endParaRPr lang="en-US" sz="1200" dirty="0"/>
          </a:p>
        </p:txBody>
      </p:sp>
    </p:spTree>
    <p:extLst>
      <p:ext uri="{BB962C8B-B14F-4D97-AF65-F5344CB8AC3E}">
        <p14:creationId xmlns:p14="http://schemas.microsoft.com/office/powerpoint/2010/main" val="698078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14DF33EF-469F-5B31-16E6-BDE5E426D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19" y="1908097"/>
            <a:ext cx="6648792" cy="3041806"/>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879588" y="2529438"/>
            <a:ext cx="4324451" cy="1799122"/>
          </a:xfrm>
          <a:prstGeom prst="rect">
            <a:avLst/>
          </a:prstGeom>
        </p:spPr>
      </p:pic>
    </p:spTree>
    <p:extLst>
      <p:ext uri="{BB962C8B-B14F-4D97-AF65-F5344CB8AC3E}">
        <p14:creationId xmlns:p14="http://schemas.microsoft.com/office/powerpoint/2010/main" val="19262572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FEEF3757-1E6F-B369-F30E-2338B6382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0" y="2519091"/>
            <a:ext cx="8772041" cy="1948951"/>
          </a:xfrm>
          <a:prstGeom prst="rect">
            <a:avLst/>
          </a:prstGeom>
        </p:spPr>
      </p:pic>
      <p:sp>
        <p:nvSpPr>
          <p:cNvPr id="6" name="Title 5">
            <a:extLst>
              <a:ext uri="{FF2B5EF4-FFF2-40B4-BE49-F238E27FC236}">
                <a16:creationId xmlns:a16="http://schemas.microsoft.com/office/drawing/2014/main" id="{4BB75D4C-F953-844E-9C01-1A342E122E29}"/>
              </a:ext>
            </a:extLst>
          </p:cNvPr>
          <p:cNvSpPr>
            <a:spLocks noGrp="1"/>
          </p:cNvSpPr>
          <p:nvPr>
            <p:ph type="title"/>
          </p:nvPr>
        </p:nvSpPr>
        <p:spPr/>
        <p:txBody>
          <a:bodyPr/>
          <a:lstStyle/>
          <a:p>
            <a:r>
              <a:rPr lang="en-US" dirty="0"/>
              <a:t>Rack Mount Controller</a:t>
            </a:r>
          </a:p>
        </p:txBody>
      </p:sp>
    </p:spTree>
    <p:extLst>
      <p:ext uri="{BB962C8B-B14F-4D97-AF65-F5344CB8AC3E}">
        <p14:creationId xmlns:p14="http://schemas.microsoft.com/office/powerpoint/2010/main" val="3996598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977265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2119555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0119-E2FE-1F9F-15C4-201EBF0FC063}"/>
              </a:ext>
            </a:extLst>
          </p:cNvPr>
          <p:cNvSpPr>
            <a:spLocks noGrp="1"/>
          </p:cNvSpPr>
          <p:nvPr>
            <p:ph type="title"/>
          </p:nvPr>
        </p:nvSpPr>
        <p:spPr/>
        <p:txBody>
          <a:bodyPr/>
          <a:lstStyle/>
          <a:p>
            <a:r>
              <a:rPr lang="en-US" dirty="0"/>
              <a:t>4-40 Brass screws and washers</a:t>
            </a:r>
          </a:p>
        </p:txBody>
      </p:sp>
      <p:sp>
        <p:nvSpPr>
          <p:cNvPr id="5" name="TextBox 4">
            <a:extLst>
              <a:ext uri="{FF2B5EF4-FFF2-40B4-BE49-F238E27FC236}">
                <a16:creationId xmlns:a16="http://schemas.microsoft.com/office/drawing/2014/main" id="{9667AFB7-0F89-7A97-489B-96CB1B8D8BAC}"/>
              </a:ext>
            </a:extLst>
          </p:cNvPr>
          <p:cNvSpPr txBox="1"/>
          <p:nvPr/>
        </p:nvSpPr>
        <p:spPr>
          <a:xfrm>
            <a:off x="1185464" y="5262692"/>
            <a:ext cx="2781418" cy="275588"/>
          </a:xfrm>
          <a:prstGeom prst="rect">
            <a:avLst/>
          </a:prstGeom>
          <a:noFill/>
        </p:spPr>
        <p:txBody>
          <a:bodyPr wrap="square">
            <a:spAutoFit/>
          </a:bodyPr>
          <a:lstStyle/>
          <a:p>
            <a:r>
              <a:rPr lang="en-US" sz="1191" dirty="0">
                <a:hlinkClick r:id="rId2"/>
              </a:rPr>
              <a:t>https://www.mcmaster.com/93465A113/</a:t>
            </a:r>
            <a:r>
              <a:rPr lang="en-US" sz="1191" dirty="0"/>
              <a:t> </a:t>
            </a:r>
          </a:p>
        </p:txBody>
      </p:sp>
      <p:sp>
        <p:nvSpPr>
          <p:cNvPr id="7" name="TextBox 6">
            <a:extLst>
              <a:ext uri="{FF2B5EF4-FFF2-40B4-BE49-F238E27FC236}">
                <a16:creationId xmlns:a16="http://schemas.microsoft.com/office/drawing/2014/main" id="{75F2E38C-BD8F-9B32-BAD9-E26D21E3A8D1}"/>
              </a:ext>
            </a:extLst>
          </p:cNvPr>
          <p:cNvSpPr txBox="1"/>
          <p:nvPr/>
        </p:nvSpPr>
        <p:spPr>
          <a:xfrm>
            <a:off x="5405367" y="5262692"/>
            <a:ext cx="2733645" cy="458844"/>
          </a:xfrm>
          <a:prstGeom prst="rect">
            <a:avLst/>
          </a:prstGeom>
          <a:noFill/>
        </p:spPr>
        <p:txBody>
          <a:bodyPr wrap="square">
            <a:spAutoFit/>
          </a:bodyPr>
          <a:lstStyle/>
          <a:p>
            <a:r>
              <a:rPr lang="en-US" sz="1191" dirty="0">
                <a:hlinkClick r:id="rId3"/>
              </a:rPr>
              <a:t>https://www.mcmaster.com/92916A320/</a:t>
            </a:r>
            <a:r>
              <a:rPr lang="en-US" sz="1191" dirty="0"/>
              <a:t> </a:t>
            </a:r>
          </a:p>
        </p:txBody>
      </p:sp>
      <p:pic>
        <p:nvPicPr>
          <p:cNvPr id="9" name="Picture 8">
            <a:extLst>
              <a:ext uri="{FF2B5EF4-FFF2-40B4-BE49-F238E27FC236}">
                <a16:creationId xmlns:a16="http://schemas.microsoft.com/office/drawing/2014/main" id="{DA54906B-811C-4676-D7C3-A491DC17BB5B}"/>
              </a:ext>
            </a:extLst>
          </p:cNvPr>
          <p:cNvPicPr>
            <a:picLocks noChangeAspect="1"/>
          </p:cNvPicPr>
          <p:nvPr/>
        </p:nvPicPr>
        <p:blipFill>
          <a:blip r:embed="rId4"/>
          <a:stretch>
            <a:fillRect/>
          </a:stretch>
        </p:blipFill>
        <p:spPr>
          <a:xfrm>
            <a:off x="4758771" y="2408843"/>
            <a:ext cx="3523559" cy="2620536"/>
          </a:xfrm>
          <a:prstGeom prst="rect">
            <a:avLst/>
          </a:prstGeom>
        </p:spPr>
      </p:pic>
      <p:pic>
        <p:nvPicPr>
          <p:cNvPr id="11" name="Picture 10">
            <a:extLst>
              <a:ext uri="{FF2B5EF4-FFF2-40B4-BE49-F238E27FC236}">
                <a16:creationId xmlns:a16="http://schemas.microsoft.com/office/drawing/2014/main" id="{8E5818AA-9DC7-FDFD-657D-4A0ABB2A90A5}"/>
              </a:ext>
            </a:extLst>
          </p:cNvPr>
          <p:cNvPicPr>
            <a:picLocks noChangeAspect="1"/>
          </p:cNvPicPr>
          <p:nvPr/>
        </p:nvPicPr>
        <p:blipFill>
          <a:blip r:embed="rId5"/>
          <a:stretch>
            <a:fillRect/>
          </a:stretch>
        </p:blipFill>
        <p:spPr>
          <a:xfrm>
            <a:off x="623797" y="2451306"/>
            <a:ext cx="4004100" cy="2215158"/>
          </a:xfrm>
          <a:prstGeom prst="rect">
            <a:avLst/>
          </a:prstGeom>
        </p:spPr>
      </p:pic>
    </p:spTree>
    <p:extLst>
      <p:ext uri="{BB962C8B-B14F-4D97-AF65-F5344CB8AC3E}">
        <p14:creationId xmlns:p14="http://schemas.microsoft.com/office/powerpoint/2010/main" val="23741689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x2</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2" name="Picture 1" descr="A picture containing indoor&#10;&#10;Description automatically generated">
            <a:extLst>
              <a:ext uri="{FF2B5EF4-FFF2-40B4-BE49-F238E27FC236}">
                <a16:creationId xmlns:a16="http://schemas.microsoft.com/office/drawing/2014/main" id="{FC61ECB4-6144-0732-27AB-A56E7EC0FBAA}"/>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7522" b="70924"/>
          <a:stretch/>
        </p:blipFill>
        <p:spPr>
          <a:xfrm>
            <a:off x="6371116" y="4336330"/>
            <a:ext cx="1028620" cy="584270"/>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04DC013F-1E19-9702-C0E9-29DC7C1C8C4A}"/>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4811" b="20237"/>
          <a:stretch/>
        </p:blipFill>
        <p:spPr>
          <a:xfrm>
            <a:off x="402890" y="3919272"/>
            <a:ext cx="2117854" cy="373015"/>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161FD272-BA2C-2857-6CA6-997F11984727}"/>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3056" r="65311" b="77767"/>
          <a:stretch/>
        </p:blipFill>
        <p:spPr>
          <a:xfrm>
            <a:off x="489141" y="2134614"/>
            <a:ext cx="774256" cy="679387"/>
          </a:xfrm>
          <a:prstGeom prst="rect">
            <a:avLst/>
          </a:prstGeom>
        </p:spPr>
      </p:pic>
    </p:spTree>
    <p:extLst>
      <p:ext uri="{BB962C8B-B14F-4D97-AF65-F5344CB8AC3E}">
        <p14:creationId xmlns:p14="http://schemas.microsoft.com/office/powerpoint/2010/main" val="26983939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1113936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Micro D to Header Adapter Board Build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2512365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breaks out the MicroD found at the base of many dilution refrigerators into a set of up to 20 lines, each broken out in a pair of identical 4 pin header outputs.  Labels are specific to our switch matrix at NIST, but can be adapted to any switch with 20 or fewer lines.</a:t>
            </a:r>
            <a:endParaRPr lang="en-US" sz="1200" dirty="0"/>
          </a:p>
        </p:txBody>
      </p:sp>
    </p:spTree>
    <p:extLst>
      <p:ext uri="{BB962C8B-B14F-4D97-AF65-F5344CB8AC3E}">
        <p14:creationId xmlns:p14="http://schemas.microsoft.com/office/powerpoint/2010/main" val="16948987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287518" y="4852150"/>
            <a:ext cx="4572000" cy="646331"/>
          </a:xfrm>
          <a:prstGeom prst="rect">
            <a:avLst/>
          </a:prstGeom>
          <a:noFill/>
        </p:spPr>
        <p:txBody>
          <a:bodyPr wrap="square">
            <a:spAutoFit/>
          </a:bodyPr>
          <a:lstStyle/>
          <a:p>
            <a:r>
              <a:rPr lang="en-US" dirty="0">
                <a:hlinkClick r:id="rId2"/>
              </a:rPr>
              <a:t>https://www.digikey.com/en/products/detail/itt-cannon,-llc/M83513%2F25-D01CP/4803943</a:t>
            </a:r>
            <a:r>
              <a:rPr lang="en-US" dirty="0"/>
              <a:t> </a:t>
            </a:r>
          </a:p>
        </p:txBody>
      </p:sp>
      <p:pic>
        <p:nvPicPr>
          <p:cNvPr id="7" name="Picture 6">
            <a:extLst>
              <a:ext uri="{FF2B5EF4-FFF2-40B4-BE49-F238E27FC236}">
                <a16:creationId xmlns:a16="http://schemas.microsoft.com/office/drawing/2014/main" id="{E7F9C683-A901-8F2A-D67F-6FB325FDBED5}"/>
              </a:ext>
            </a:extLst>
          </p:cNvPr>
          <p:cNvPicPr>
            <a:picLocks noChangeAspect="1"/>
          </p:cNvPicPr>
          <p:nvPr/>
        </p:nvPicPr>
        <p:blipFill>
          <a:blip r:embed="rId3"/>
          <a:stretch>
            <a:fillRect/>
          </a:stretch>
        </p:blipFill>
        <p:spPr>
          <a:xfrm>
            <a:off x="136109" y="1690689"/>
            <a:ext cx="4051340" cy="3152204"/>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362991" y="1487179"/>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527954" y="4117355"/>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378398" y="2946023"/>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956092" y="168143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M83513/25-D01CP x1</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480307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29E04BE2-F298-1A30-6A3B-F0850CAA27D4}"/>
              </a:ext>
            </a:extLst>
          </p:cNvPr>
          <p:cNvPicPr>
            <a:picLocks noChangeAspect="1"/>
          </p:cNvPicPr>
          <p:nvPr/>
        </p:nvPicPr>
        <p:blipFill rotWithShape="1">
          <a:blip r:embed="rId2">
            <a:extLst>
              <a:ext uri="{28A0092B-C50C-407E-A947-70E740481C1C}">
                <a14:useLocalDpi xmlns:a14="http://schemas.microsoft.com/office/drawing/2010/main" val="0"/>
              </a:ext>
            </a:extLst>
          </a:blip>
          <a:srcRect l="21987" t="23809" r="23288" b="27285"/>
          <a:stretch/>
        </p:blipFill>
        <p:spPr>
          <a:xfrm>
            <a:off x="801278" y="1734784"/>
            <a:ext cx="5137609" cy="3513220"/>
          </a:xfrm>
          <a:prstGeom prst="rect">
            <a:avLst/>
          </a:prstGeom>
        </p:spPr>
      </p:pic>
      <p:sp>
        <p:nvSpPr>
          <p:cNvPr id="5" name="Rectangle: Rounded Corners 4">
            <a:extLst>
              <a:ext uri="{FF2B5EF4-FFF2-40B4-BE49-F238E27FC236}">
                <a16:creationId xmlns:a16="http://schemas.microsoft.com/office/drawing/2014/main" id="{DAE59AB4-C1AD-D61F-DF65-6F2495EECCA5}"/>
              </a:ext>
            </a:extLst>
          </p:cNvPr>
          <p:cNvSpPr/>
          <p:nvPr/>
        </p:nvSpPr>
        <p:spPr>
          <a:xfrm>
            <a:off x="5919117" y="1756217"/>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66 x 44 mm size</a:t>
            </a:r>
          </a:p>
          <a:p>
            <a:r>
              <a:rPr lang="en-US" dirty="0"/>
              <a:t>Black solder mask</a:t>
            </a:r>
          </a:p>
          <a:p>
            <a:r>
              <a:rPr lang="en-US" dirty="0"/>
              <a:t>White silkscreen</a:t>
            </a:r>
          </a:p>
          <a:p>
            <a:r>
              <a:rPr lang="en-US" dirty="0"/>
              <a:t>1.6mm FR4</a:t>
            </a:r>
          </a:p>
          <a:p>
            <a:pPr algn="ctr"/>
            <a:endParaRPr lang="en-US" dirty="0"/>
          </a:p>
        </p:txBody>
      </p:sp>
      <p:sp>
        <p:nvSpPr>
          <p:cNvPr id="7" name="TextBox 6">
            <a:extLst>
              <a:ext uri="{FF2B5EF4-FFF2-40B4-BE49-F238E27FC236}">
                <a16:creationId xmlns:a16="http://schemas.microsoft.com/office/drawing/2014/main" id="{6E59F2BC-95F7-39DC-AB36-D4CEBF5116B6}"/>
              </a:ext>
            </a:extLst>
          </p:cNvPr>
          <p:cNvSpPr txBox="1"/>
          <p:nvPr/>
        </p:nvSpPr>
        <p:spPr>
          <a:xfrm>
            <a:off x="410066" y="5248004"/>
            <a:ext cx="4572000" cy="923330"/>
          </a:xfrm>
          <a:prstGeom prst="rect">
            <a:avLst/>
          </a:prstGeom>
          <a:noFill/>
        </p:spPr>
        <p:txBody>
          <a:bodyPr wrap="square">
            <a:spAutoFit/>
          </a:bodyPr>
          <a:lstStyle/>
          <a:p>
            <a:r>
              <a:rPr lang="en-US" dirty="0">
                <a:hlinkClick r:id="rId3"/>
              </a:rPr>
              <a:t>https://github.com/lafefspietz/MEMSduino/raw/main/PCB_files/microd-header-adapter-board-rev2-gerbers.zip</a:t>
            </a:r>
            <a:r>
              <a:rPr lang="en-US" dirty="0"/>
              <a:t> </a:t>
            </a:r>
          </a:p>
        </p:txBody>
      </p:sp>
      <p:pic>
        <p:nvPicPr>
          <p:cNvPr id="9" name="Picture 8">
            <a:extLst>
              <a:ext uri="{FF2B5EF4-FFF2-40B4-BE49-F238E27FC236}">
                <a16:creationId xmlns:a16="http://schemas.microsoft.com/office/drawing/2014/main" id="{1F85758C-96B9-64BB-EC80-734CD54B0CA2}"/>
              </a:ext>
            </a:extLst>
          </p:cNvPr>
          <p:cNvPicPr>
            <a:picLocks noChangeAspect="1"/>
          </p:cNvPicPr>
          <p:nvPr/>
        </p:nvPicPr>
        <p:blipFill>
          <a:blip r:embed="rId4"/>
          <a:stretch>
            <a:fillRect/>
          </a:stretch>
        </p:blipFill>
        <p:spPr>
          <a:xfrm>
            <a:off x="358218" y="290641"/>
            <a:ext cx="8427563" cy="1319355"/>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2747304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D58CB7B1-704B-30B9-FFB6-3D0320A1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73" y="1297090"/>
            <a:ext cx="6075719" cy="4649061"/>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0D40B351-F223-1C7C-1276-807460637BB0}"/>
              </a:ext>
            </a:extLst>
          </p:cNvPr>
          <p:cNvSpPr>
            <a:spLocks noGrp="1"/>
          </p:cNvSpPr>
          <p:nvPr>
            <p:ph type="title"/>
          </p:nvPr>
        </p:nvSpPr>
        <p:spPr>
          <a:xfrm>
            <a:off x="470682" y="18479"/>
            <a:ext cx="7886700" cy="1325563"/>
          </a:xfrm>
        </p:spPr>
        <p:txBody>
          <a:bodyPr/>
          <a:lstStyle/>
          <a:p>
            <a:pPr algn="ctr"/>
            <a:r>
              <a:rPr lang="en-US" dirty="0"/>
              <a:t>Header breakaways:</a:t>
            </a:r>
            <a:br>
              <a:rPr lang="en-US" dirty="0"/>
            </a:br>
            <a:r>
              <a:rPr lang="en-US" dirty="0"/>
              <a:t>4 pin x8</a:t>
            </a:r>
          </a:p>
        </p:txBody>
      </p:sp>
    </p:spTree>
    <p:extLst>
      <p:ext uri="{BB962C8B-B14F-4D97-AF65-F5344CB8AC3E}">
        <p14:creationId xmlns:p14="http://schemas.microsoft.com/office/powerpoint/2010/main" val="1247070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75E-3D35-B7AB-D454-431CB9218A44}"/>
              </a:ext>
            </a:extLst>
          </p:cNvPr>
          <p:cNvSpPr>
            <a:spLocks noGrp="1"/>
          </p:cNvSpPr>
          <p:nvPr>
            <p:ph type="title"/>
          </p:nvPr>
        </p:nvSpPr>
        <p:spPr/>
        <p:txBody>
          <a:bodyPr/>
          <a:lstStyle/>
          <a:p>
            <a:r>
              <a:rPr lang="en-US" dirty="0"/>
              <a:t>Cut off the screws with a cutting wheel:</a:t>
            </a:r>
          </a:p>
        </p:txBody>
      </p:sp>
      <p:pic>
        <p:nvPicPr>
          <p:cNvPr id="5" name="Picture 4" descr="A picture containing text, electronics&#10;&#10;Description automatically generated">
            <a:extLst>
              <a:ext uri="{FF2B5EF4-FFF2-40B4-BE49-F238E27FC236}">
                <a16:creationId xmlns:a16="http://schemas.microsoft.com/office/drawing/2014/main" id="{C78A273A-8F2F-DF91-3E97-2FCD3BE8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945" y="2298790"/>
            <a:ext cx="5142175" cy="3428117"/>
          </a:xfrm>
          <a:prstGeom prst="rect">
            <a:avLst/>
          </a:prstGeom>
        </p:spPr>
      </p:pic>
      <p:pic>
        <p:nvPicPr>
          <p:cNvPr id="7" name="Picture 6" descr="A close-up of a circuit board&#10;&#10;Description automatically generated with low confidence">
            <a:extLst>
              <a:ext uri="{FF2B5EF4-FFF2-40B4-BE49-F238E27FC236}">
                <a16:creationId xmlns:a16="http://schemas.microsoft.com/office/drawing/2014/main" id="{F1578051-C095-D491-B8A8-08AD5DD84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87" y="2620614"/>
            <a:ext cx="3202357" cy="2043887"/>
          </a:xfrm>
          <a:prstGeom prst="rect">
            <a:avLst/>
          </a:prstGeom>
        </p:spPr>
      </p:pic>
      <p:sp>
        <p:nvSpPr>
          <p:cNvPr id="4" name="Rectangle: Rounded Corners 3">
            <a:extLst>
              <a:ext uri="{FF2B5EF4-FFF2-40B4-BE49-F238E27FC236}">
                <a16:creationId xmlns:a16="http://schemas.microsoft.com/office/drawing/2014/main" id="{F9AC1377-9748-575A-3764-00059DD0E4A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849731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Description automatically generated with low confidence">
            <a:extLst>
              <a:ext uri="{FF2B5EF4-FFF2-40B4-BE49-F238E27FC236}">
                <a16:creationId xmlns:a16="http://schemas.microsoft.com/office/drawing/2014/main" id="{42E3DFCD-831E-BDB9-E761-737B0DEEA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800" y="141027"/>
            <a:ext cx="4200466" cy="6001551"/>
          </a:xfrm>
          <a:prstGeom prst="rect">
            <a:avLst/>
          </a:prstGeom>
        </p:spPr>
      </p:pic>
      <p:sp>
        <p:nvSpPr>
          <p:cNvPr id="6" name="Rectangle: Rounded Corners 5">
            <a:extLst>
              <a:ext uri="{FF2B5EF4-FFF2-40B4-BE49-F238E27FC236}">
                <a16:creationId xmlns:a16="http://schemas.microsoft.com/office/drawing/2014/main" id="{65EDFBB1-5966-BA56-EC47-047038A289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146718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30095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1050</TotalTime>
  <Words>2608</Words>
  <Application>Microsoft Office PowerPoint</Application>
  <PresentationFormat>On-screen Show (4:3)</PresentationFormat>
  <Paragraphs>429</Paragraphs>
  <Slides>130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130</vt:i4>
      </vt:variant>
    </vt:vector>
  </HeadingPairs>
  <TitlesOfParts>
    <vt:vector size="135" baseType="lpstr">
      <vt:lpstr>Arial</vt:lpstr>
      <vt:lpstr>Calibri</vt:lpstr>
      <vt:lpstr>Calibri Light</vt:lpstr>
      <vt:lpstr>Office Theme</vt:lpstr>
      <vt:lpstr>Worksheet</vt:lpstr>
      <vt:lpstr>Rack Mount Wood Board</vt:lpstr>
      <vt:lpstr>PowerPoint Presentation</vt:lpstr>
      <vt:lpstr>Slightly more than 2U Blank Rack Panel</vt:lpstr>
      <vt:lpstr>Drill bits to use</vt:lpstr>
      <vt:lpstr>4”x24”x0.5” White Oak Boards</vt:lpstr>
      <vt:lpstr>Knurled Brass Thumb Screws to Mount in Panel</vt:lpstr>
      <vt:lpstr>Rack Mount Nuts</vt:lpstr>
      <vt:lpstr>Wood screws</vt:lpstr>
      <vt:lpstr>4-40 Brass screws and washers</vt:lpstr>
      <vt:lpstr>Cut board off at 19 inches</vt:lpstr>
      <vt:lpstr>Sand or file edges</vt:lpstr>
      <vt:lpstr>Print Templates And use for Hole Punches</vt:lpstr>
      <vt:lpstr>Punch hole locations  with sharp object</vt:lpstr>
      <vt:lpstr>Drill pattern in center of board</vt:lpstr>
      <vt:lpstr>Rack, nut and thumb screw detail</vt:lpstr>
      <vt:lpstr>PowerPoint Presentation</vt:lpstr>
      <vt:lpstr>Hand-drilled cutout for 4 pin connector</vt:lpstr>
      <vt:lpstr>Full assembly with Bud Box and 3d printed parts</vt:lpstr>
      <vt:lpstr>Custom Metal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5V to 90V Boost</vt:lpstr>
      <vt:lpstr>Bill of Materials</vt:lpstr>
      <vt:lpstr>Tools and Consumables</vt:lpstr>
      <vt:lpstr>90 Volt to DB25 Relay Board Cable Assembly</vt:lpstr>
      <vt:lpstr>5V to 12 V Cable Assembly</vt:lpstr>
      <vt:lpstr>Setting the voltage output to 90V</vt:lpstr>
      <vt:lpstr>Arduino UNO Shield Connection</vt:lpstr>
      <vt:lpstr>3D Printed Parts</vt:lpstr>
      <vt:lpstr>Full Set of Parts</vt:lpstr>
      <vt:lpstr>Print times and filament masses</vt:lpstr>
      <vt:lpstr>PowerPoint Presentation</vt:lpstr>
      <vt:lpstr>4-40 Thread Inserts</vt:lpstr>
      <vt:lpstr>DB25 Relay Circuit Baord</vt:lpstr>
      <vt:lpstr>PowerPoint Presentation</vt:lpstr>
      <vt:lpstr>Order Components</vt:lpstr>
      <vt:lpstr>Order Circuit Boards</vt:lpstr>
      <vt:lpstr>Assemble Kit</vt:lpstr>
      <vt:lpstr>Lift board up when soldering to increase clearance</vt:lpstr>
      <vt:lpstr>Assembly</vt:lpstr>
      <vt:lpstr>PowerPoint Presentation</vt:lpstr>
      <vt:lpstr>PowerPoint Presentation</vt:lpstr>
      <vt:lpstr>Adding polyimide tape to the lid</vt:lpstr>
      <vt:lpstr>Relay</vt:lpstr>
      <vt:lpstr>PowerPoint Presentation</vt:lpstr>
      <vt:lpstr>Arduino Shield Circuit Board</vt:lpstr>
      <vt:lpstr>Order Custom Circuit Boards</vt:lpstr>
      <vt:lpstr>PowerPoint Presentation</vt:lpstr>
      <vt:lpstr>Break off strips to correct lengths:</vt:lpstr>
      <vt:lpstr>Assembly</vt:lpstr>
      <vt:lpstr>0.1” Header Cables: 8 pin, 6” long to connect to DB25 Relay Circuit Board</vt:lpstr>
      <vt:lpstr>PowerPoint Presentation</vt:lpstr>
      <vt:lpstr>PowerPoint Presentation</vt:lpstr>
      <vt:lpstr>Assembly with cables</vt:lpstr>
      <vt:lpstr>Control Panel Circuit Board</vt:lpstr>
      <vt:lpstr>PowerPoint Presentation</vt:lpstr>
      <vt:lpstr>Order Circuit Boards</vt:lpstr>
      <vt:lpstr>Order Components</vt:lpstr>
      <vt:lpstr>PowerPoint Presentation</vt:lpstr>
      <vt:lpstr>Backside Detail of cable connection</vt:lpstr>
      <vt:lpstr>Dimensioned Drawing</vt:lpstr>
      <vt:lpstr>PowerPoint Presentation</vt:lpstr>
      <vt:lpstr>PowerPoint Presentation</vt:lpstr>
      <vt:lpstr>PowerPoint Presentation</vt:lpstr>
      <vt:lpstr>SP6T Control System</vt:lpstr>
      <vt:lpstr>PowerPoint Presentation</vt:lpstr>
      <vt:lpstr>Rack Mount Controller</vt:lpstr>
      <vt:lpstr>PowerPoint Presentation</vt:lpstr>
      <vt:lpstr>PowerPoint Presentation</vt:lpstr>
      <vt:lpstr>PowerPoint Presentation</vt:lpstr>
      <vt:lpstr>Order Components</vt:lpstr>
      <vt:lpstr>PowerPoint Presentation</vt:lpstr>
      <vt:lpstr>PowerPoint Presentation</vt:lpstr>
      <vt:lpstr>PowerPoint Presentation</vt:lpstr>
      <vt:lpstr>SP8T + SOL System</vt:lpstr>
      <vt:lpstr>PowerPoint Presentation</vt:lpstr>
      <vt:lpstr>PowerPoint Presentation</vt:lpstr>
      <vt:lpstr>Rack Mount Controller</vt:lpstr>
      <vt:lpstr>PowerPoint Presentation</vt:lpstr>
      <vt:lpstr>PowerPoint Presentation</vt:lpstr>
      <vt:lpstr>Order Components</vt:lpstr>
      <vt:lpstr>PowerPoint Presentation</vt:lpstr>
      <vt:lpstr>Micro D to Header Adapter Board Build</vt:lpstr>
      <vt:lpstr>PowerPoint Presentation</vt:lpstr>
      <vt:lpstr>Parts</vt:lpstr>
      <vt:lpstr>PowerPoint Presentation</vt:lpstr>
      <vt:lpstr>Header breakaways: 4 pin x8</vt:lpstr>
      <vt:lpstr>Cut off the screws with a cutting wheel:</vt:lpstr>
      <vt:lpstr>PowerPoint Presentation</vt:lpstr>
      <vt:lpstr>Mechanical Drawing</vt:lpstr>
      <vt:lpstr>Altium Designer Files</vt:lpstr>
      <vt:lpstr>PowerPoint Presentation</vt:lpstr>
      <vt:lpstr>Cryogenic Mounting Hardware</vt:lpstr>
      <vt:lpstr>PowerPoint Presentation</vt:lpstr>
      <vt:lpstr>PowerPoint Presentation</vt:lpstr>
      <vt:lpstr>PowerPoint Presentation</vt:lpstr>
      <vt:lpstr>PowerPoint Presentation</vt:lpstr>
      <vt:lpstr>PowerPoint Presentation</vt:lpstr>
      <vt:lpstr>PowerPoint Presentation</vt:lpstr>
      <vt:lpstr>SP9T Cryogenic Switch Board</vt:lpstr>
      <vt:lpstr>PowerPoint Presentation</vt:lpstr>
      <vt:lpstr>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Drawing</vt:lpstr>
      <vt:lpstr>PowerPoint Presentation</vt:lpstr>
      <vt:lpstr>Calibration Circuit Boards</vt:lpstr>
      <vt:lpstr>PowerPoint Presentation</vt:lpstr>
      <vt:lpstr>Parts</vt:lpstr>
      <vt:lpstr>PowerPoint Presentation</vt:lpstr>
      <vt:lpstr>PowerPoint Presentation</vt:lpstr>
      <vt:lpstr>PowerPoint Presentation</vt:lpstr>
      <vt:lpstr>PowerPoint Presentation</vt:lpstr>
      <vt:lpstr>PowerPoint Presentation</vt:lpstr>
      <vt:lpstr>Mechanical Drawing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Spietz, Lafe F. (Fed)</dc:creator>
  <cp:lastModifiedBy>Spietz, Lafe F. (Fed)</cp:lastModifiedBy>
  <cp:revision>41</cp:revision>
  <dcterms:created xsi:type="dcterms:W3CDTF">2024-08-11T02:08:56Z</dcterms:created>
  <dcterms:modified xsi:type="dcterms:W3CDTF">2024-08-19T16:36:03Z</dcterms:modified>
</cp:coreProperties>
</file>